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snapToGrid="0">
      <p:cViewPr varScale="1">
        <p:scale>
          <a:sx n="69" d="100"/>
          <a:sy n="69" d="100"/>
        </p:scale>
        <p:origin x="55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06E04-9CEF-4987-B44B-90E5B6CE598D}" type="datetimeFigureOut">
              <a:rPr lang="en-US" smtClean="0"/>
              <a:t>7/29/2021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80597B-D24F-4DCF-9C93-37C60576B7C8}" type="slidenum">
              <a:rPr lang="en-US" smtClean="0"/>
              <a:t>‹#›</a:t>
            </a:fld>
            <a:endParaRPr lang="en-US"/>
          </a:p>
        </p:txBody>
      </p:sp>
    </p:spTree>
    <p:extLst>
      <p:ext uri="{BB962C8B-B14F-4D97-AF65-F5344CB8AC3E}">
        <p14:creationId xmlns:p14="http://schemas.microsoft.com/office/powerpoint/2010/main" val="397280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first diagnosis of the first covid-19 case in Wuhan, the world was shaken by the rate at which the virus spread. The Virus reached the United States in January 2020 with the first case </a:t>
            </a:r>
            <a:r>
              <a:rPr lang="en-US" dirty="0">
                <a:latin typeface="Times New Roman" panose="02020603050405020304" pitchFamily="18" charset="0"/>
                <a:cs typeface="Times New Roman" panose="02020603050405020304" pitchFamily="18" charset="0"/>
              </a:rPr>
              <a:t>being</a:t>
            </a:r>
            <a:r>
              <a:rPr lang="en-US" dirty="0"/>
              <a:t> a resident of Washington State who had travelled back to the country from Wuhan after the virus spread in China (History, 2021). Though everyone is vulnerable to contracting the covid-19 virus, deaths from the virus have been greatly influenced by the inequity in the American healthcare system with Native Americans and blacks recording the highest number of deaths (Lakhani, 2021). Hawaii, though a secluded state, was also adversely affected by covid-19. This uses Hawaii to discuss how covid-19 has affected minority groups in the U.S and ways in which equity in healthcare and social justice can be assured for minority Ethnic groups in the country.</a:t>
            </a:r>
          </a:p>
        </p:txBody>
      </p:sp>
      <p:sp>
        <p:nvSpPr>
          <p:cNvPr id="4" name="Slide Number Placeholder 3"/>
          <p:cNvSpPr>
            <a:spLocks noGrp="1"/>
          </p:cNvSpPr>
          <p:nvPr>
            <p:ph type="sldNum" sz="quarter" idx="5"/>
          </p:nvPr>
        </p:nvSpPr>
        <p:spPr/>
        <p:txBody>
          <a:bodyPr/>
          <a:lstStyle/>
          <a:p>
            <a:fld id="{6880597B-D24F-4DCF-9C93-37C60576B7C8}" type="slidenum">
              <a:rPr lang="en-US" smtClean="0"/>
              <a:t>3</a:t>
            </a:fld>
            <a:endParaRPr lang="en-US"/>
          </a:p>
        </p:txBody>
      </p:sp>
    </p:spTree>
    <p:extLst>
      <p:ext uri="{BB962C8B-B14F-4D97-AF65-F5344CB8AC3E}">
        <p14:creationId xmlns:p14="http://schemas.microsoft.com/office/powerpoint/2010/main" val="3270611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Due to high poverty rate and unemployment </a:t>
            </a:r>
            <a:r>
              <a:rPr lang="en-US" dirty="0">
                <a:latin typeface="Times New Roman" panose="02020603050405020304" pitchFamily="18" charset="0"/>
                <a:cs typeface="Times New Roman" panose="02020603050405020304" pitchFamily="18" charset="0"/>
              </a:rPr>
              <a:t>among</a:t>
            </a:r>
            <a:r>
              <a:rPr lang="en-US" dirty="0"/>
              <a:t> minority ethnic groups, most of them lack access to essential care. The poverty also forces them to live in very close knit households with more than five occupants which increase the chances of spreading covid-19. Most of the minority ethnic group neighborhoods are located in areas without essential services like easy access to food, medication, or shops and supermarkets (Anderson &amp; </a:t>
            </a:r>
            <a:r>
              <a:rPr lang="en-US" dirty="0" err="1"/>
              <a:t>Galaskiewicz</a:t>
            </a:r>
            <a:r>
              <a:rPr lang="en-US" dirty="0"/>
              <a:t>, 2021). This makes it almost impossible for them to maintain a healthy diet that is essential in boosting body immunity. Lower immunity makes such groups vulnerable to covid-19 infection. People from minority ethnic groups are also more likely to get arrested for minor offences and end up in jail. Due to lack of proper defense, most of them end up in prison. Prison environment make these people more vulnerable as a single infection may spread fast due to congestion and inadequate ventilation (</a:t>
            </a:r>
            <a:r>
              <a:rPr lang="en-US" dirty="0" err="1"/>
              <a:t>Klompas</a:t>
            </a:r>
            <a:r>
              <a:rPr lang="en-US" dirty="0"/>
              <a:t> et al, 2020).</a:t>
            </a:r>
          </a:p>
        </p:txBody>
      </p:sp>
      <p:sp>
        <p:nvSpPr>
          <p:cNvPr id="4" name="Slide Number Placeholder 3"/>
          <p:cNvSpPr>
            <a:spLocks noGrp="1"/>
          </p:cNvSpPr>
          <p:nvPr>
            <p:ph type="sldNum" sz="quarter" idx="5"/>
          </p:nvPr>
        </p:nvSpPr>
        <p:spPr/>
        <p:txBody>
          <a:bodyPr/>
          <a:lstStyle/>
          <a:p>
            <a:fld id="{6880597B-D24F-4DCF-9C93-37C60576B7C8}" type="slidenum">
              <a:rPr lang="en-US" smtClean="0"/>
              <a:t>12</a:t>
            </a:fld>
            <a:endParaRPr lang="en-US"/>
          </a:p>
        </p:txBody>
      </p:sp>
    </p:spTree>
    <p:extLst>
      <p:ext uri="{BB962C8B-B14F-4D97-AF65-F5344CB8AC3E}">
        <p14:creationId xmlns:p14="http://schemas.microsoft.com/office/powerpoint/2010/main" val="1507573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few people from </a:t>
            </a:r>
            <a:r>
              <a:rPr lang="en-US" dirty="0">
                <a:latin typeface="Times New Roman" panose="02020603050405020304" pitchFamily="18" charset="0"/>
                <a:cs typeface="Times New Roman" panose="02020603050405020304" pitchFamily="18" charset="0"/>
              </a:rPr>
              <a:t>minority</a:t>
            </a:r>
            <a:r>
              <a:rPr lang="en-US" dirty="0"/>
              <a:t> ethnic groups who are educated and get employment do not work in their neighborhoods (Model, 2018). Those who work in the health sector have to work for long hours due. Chances of getting essential leaves like sick leave are also minimal due to the shortage of healthcare professionals especially in the time of health emergencies like covid-19. In case of an outbreak in the community where a healthcare professional comes from, he/she becomes a covid-19 carrier as the spread continues to those they come into contact with. This makes it more difficult for the virus to be contained.</a:t>
            </a:r>
          </a:p>
        </p:txBody>
      </p:sp>
      <p:sp>
        <p:nvSpPr>
          <p:cNvPr id="4" name="Slide Number Placeholder 3"/>
          <p:cNvSpPr>
            <a:spLocks noGrp="1"/>
          </p:cNvSpPr>
          <p:nvPr>
            <p:ph type="sldNum" sz="quarter" idx="5"/>
          </p:nvPr>
        </p:nvSpPr>
        <p:spPr/>
        <p:txBody>
          <a:bodyPr/>
          <a:lstStyle/>
          <a:p>
            <a:fld id="{6880597B-D24F-4DCF-9C93-37C60576B7C8}" type="slidenum">
              <a:rPr lang="en-US" smtClean="0"/>
              <a:t>13</a:t>
            </a:fld>
            <a:endParaRPr lang="en-US"/>
          </a:p>
        </p:txBody>
      </p:sp>
    </p:spTree>
    <p:extLst>
      <p:ext uri="{BB962C8B-B14F-4D97-AF65-F5344CB8AC3E}">
        <p14:creationId xmlns:p14="http://schemas.microsoft.com/office/powerpoint/2010/main" val="3808970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Staying in areas with little or no access to health facilities makes most people in the minority ethnic groups to self-medicate or stay with their illnesses until they get better (Woolf, 2017). </a:t>
            </a:r>
            <a:r>
              <a:rPr lang="en-US" dirty="0">
                <a:latin typeface="Times New Roman" panose="02020603050405020304" pitchFamily="18" charset="0"/>
                <a:cs typeface="Times New Roman" panose="02020603050405020304" pitchFamily="18" charset="0"/>
              </a:rPr>
              <a:t>This</a:t>
            </a:r>
            <a:r>
              <a:rPr lang="en-US" dirty="0"/>
              <a:t> makes </a:t>
            </a:r>
            <a:r>
              <a:rPr lang="en-US" dirty="0">
                <a:latin typeface="Times New Roman" panose="02020603050405020304" pitchFamily="18" charset="0"/>
                <a:cs typeface="Times New Roman" panose="02020603050405020304" pitchFamily="18" charset="0"/>
              </a:rPr>
              <a:t>diseases</a:t>
            </a:r>
            <a:r>
              <a:rPr lang="en-US" dirty="0"/>
              <a:t> grow and may become severe or lead to other infections. As a result, there is an increase in underlying medical conditions like diabetes, cancer and respiratory tract infections. Those who may have access to healthcare may not seek medical help for the fear of being stigmatized on the basis of their race or ethnic background. There may also be language barriers between the sick and the accessible healthcare professionals due to low level of education among the minority ethnic groups.</a:t>
            </a:r>
          </a:p>
        </p:txBody>
      </p:sp>
      <p:sp>
        <p:nvSpPr>
          <p:cNvPr id="4" name="Slide Number Placeholder 3"/>
          <p:cNvSpPr>
            <a:spLocks noGrp="1"/>
          </p:cNvSpPr>
          <p:nvPr>
            <p:ph type="sldNum" sz="quarter" idx="5"/>
          </p:nvPr>
        </p:nvSpPr>
        <p:spPr/>
        <p:txBody>
          <a:bodyPr/>
          <a:lstStyle/>
          <a:p>
            <a:fld id="{6880597B-D24F-4DCF-9C93-37C60576B7C8}" type="slidenum">
              <a:rPr lang="en-US" smtClean="0"/>
              <a:t>14</a:t>
            </a:fld>
            <a:endParaRPr lang="en-US"/>
          </a:p>
        </p:txBody>
      </p:sp>
    </p:spTree>
    <p:extLst>
      <p:ext uri="{BB962C8B-B14F-4D97-AF65-F5344CB8AC3E}">
        <p14:creationId xmlns:p14="http://schemas.microsoft.com/office/powerpoint/2010/main" val="2023355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for all people, regardless of </a:t>
            </a:r>
            <a:r>
              <a:rPr lang="en-US" dirty="0">
                <a:latin typeface="Times New Roman" panose="02020603050405020304" pitchFamily="18" charset="0"/>
                <a:cs typeface="Times New Roman" panose="02020603050405020304" pitchFamily="18" charset="0"/>
              </a:rPr>
              <a:t>their</a:t>
            </a:r>
            <a:r>
              <a:rPr lang="en-US" dirty="0"/>
              <a:t> race or ethnicity to have equitable access to medical care in times of emergencies. This is essential in reducing mortality rates among minority groups and also ensuring a healthy nation in general. First, medical insurance should be made more affordable so that every person has a chance of acquiring it for use in times of emergencies. Insurance will reduce the cost of medication; making it possible for even the poor to access quality healthcare (Bloom et al, 2018). The government should also ensure equitable distribution of health facilities around the country so that even those in very rural areas can have ready access to healthcare. This will help reduce the number of underlying illnesses caused by lack of proper treatment. Lastly, healthcare professionals should be trained to treat people equally in order to reduce discrimination and stigmatization. This will encourage more people from minority ethnic groups to seek health services hence reducing mortality rate among minority ethnic groups. </a:t>
            </a:r>
          </a:p>
        </p:txBody>
      </p:sp>
      <p:sp>
        <p:nvSpPr>
          <p:cNvPr id="4" name="Slide Number Placeholder 3"/>
          <p:cNvSpPr>
            <a:spLocks noGrp="1"/>
          </p:cNvSpPr>
          <p:nvPr>
            <p:ph type="sldNum" sz="quarter" idx="5"/>
          </p:nvPr>
        </p:nvSpPr>
        <p:spPr/>
        <p:txBody>
          <a:bodyPr/>
          <a:lstStyle/>
          <a:p>
            <a:fld id="{6880597B-D24F-4DCF-9C93-37C60576B7C8}" type="slidenum">
              <a:rPr lang="en-US" smtClean="0"/>
              <a:t>15</a:t>
            </a:fld>
            <a:endParaRPr lang="en-US"/>
          </a:p>
        </p:txBody>
      </p:sp>
    </p:spTree>
    <p:extLst>
      <p:ext uri="{BB962C8B-B14F-4D97-AF65-F5344CB8AC3E}">
        <p14:creationId xmlns:p14="http://schemas.microsoft.com/office/powerpoint/2010/main" val="2812182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Covid-19 has exposed how </a:t>
            </a:r>
            <a:r>
              <a:rPr lang="en-US" dirty="0">
                <a:latin typeface="Times New Roman" panose="02020603050405020304" pitchFamily="18" charset="0"/>
                <a:cs typeface="Times New Roman" panose="02020603050405020304" pitchFamily="18" charset="0"/>
              </a:rPr>
              <a:t>the</a:t>
            </a:r>
            <a:r>
              <a:rPr lang="en-US" dirty="0"/>
              <a:t> healthcare system is full of inequity, social injustice and health disparities. Those in the minority ethnic groups are more at risk of death from the disease due to factors like their living conditions, low access to healthcare, lack of medical insurance, and distrust of the healthcare system. For equality to be achieved, the government has to ensure that more people have access to insurance by reducing insurance costs; equal distribution of medical facilities around the country; and effort to stop stigmatization and discrimination due to ethnic background.</a:t>
            </a:r>
          </a:p>
        </p:txBody>
      </p:sp>
      <p:sp>
        <p:nvSpPr>
          <p:cNvPr id="4" name="Slide Number Placeholder 3"/>
          <p:cNvSpPr>
            <a:spLocks noGrp="1"/>
          </p:cNvSpPr>
          <p:nvPr>
            <p:ph type="sldNum" sz="quarter" idx="5"/>
          </p:nvPr>
        </p:nvSpPr>
        <p:spPr/>
        <p:txBody>
          <a:bodyPr/>
          <a:lstStyle/>
          <a:p>
            <a:fld id="{6880597B-D24F-4DCF-9C93-37C60576B7C8}" type="slidenum">
              <a:rPr lang="en-US" smtClean="0"/>
              <a:t>16</a:t>
            </a:fld>
            <a:endParaRPr lang="en-US"/>
          </a:p>
        </p:txBody>
      </p:sp>
    </p:spTree>
    <p:extLst>
      <p:ext uri="{BB962C8B-B14F-4D97-AF65-F5344CB8AC3E}">
        <p14:creationId xmlns:p14="http://schemas.microsoft.com/office/powerpoint/2010/main" val="3532287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Hawaii is a state in the United States with a diverse population </a:t>
            </a:r>
            <a:r>
              <a:rPr lang="en-US" dirty="0">
                <a:latin typeface="Times New Roman" panose="02020603050405020304" pitchFamily="18" charset="0"/>
                <a:cs typeface="Times New Roman" panose="02020603050405020304" pitchFamily="18" charset="0"/>
              </a:rPr>
              <a:t>consisting</a:t>
            </a:r>
            <a:r>
              <a:rPr lang="en-US" dirty="0"/>
              <a:t> of people from various ethnic group and races. According to the United States Census Bureau (2019), Hawaii has an average population of 1.416 million. The first covid-19 case in the state was reported on 6th March 2020 in Oahu (DOH, 2020). As at 27th June 2021, the state had reported a total of 39,392 covid-19 infections with 529 deaths (Times NY, 2021). This means that for every seventy five people who were diagnosed with the covid-19 virus, one died. This is a high death rate from Covid-19 compared to a state like Vermont that reported 24,804 infections and 259 deaths by the same date. Native Hawaiians and pacific Islanders are the most affected Covid-19 as they make u the highest number of infections and death in Hawaii. </a:t>
            </a:r>
          </a:p>
        </p:txBody>
      </p:sp>
      <p:sp>
        <p:nvSpPr>
          <p:cNvPr id="4" name="Slide Number Placeholder 3"/>
          <p:cNvSpPr>
            <a:spLocks noGrp="1"/>
          </p:cNvSpPr>
          <p:nvPr>
            <p:ph type="sldNum" sz="quarter" idx="5"/>
          </p:nvPr>
        </p:nvSpPr>
        <p:spPr/>
        <p:txBody>
          <a:bodyPr/>
          <a:lstStyle/>
          <a:p>
            <a:fld id="{6880597B-D24F-4DCF-9C93-37C60576B7C8}" type="slidenum">
              <a:rPr lang="en-US" smtClean="0"/>
              <a:t>4</a:t>
            </a:fld>
            <a:endParaRPr lang="en-US"/>
          </a:p>
        </p:txBody>
      </p:sp>
    </p:spTree>
    <p:extLst>
      <p:ext uri="{BB962C8B-B14F-4D97-AF65-F5344CB8AC3E}">
        <p14:creationId xmlns:p14="http://schemas.microsoft.com/office/powerpoint/2010/main" val="3074000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Hawaiian culture may be one of the causes of rapid covid-19 spread in the region. For instance </a:t>
            </a:r>
            <a:r>
              <a:rPr lang="en-US" dirty="0" err="1"/>
              <a:t>honi</a:t>
            </a:r>
            <a:r>
              <a:rPr lang="en-US" dirty="0"/>
              <a:t> </a:t>
            </a:r>
            <a:r>
              <a:rPr lang="en-US" dirty="0" err="1"/>
              <a:t>ihu</a:t>
            </a:r>
            <a:r>
              <a:rPr lang="en-US" dirty="0"/>
              <a:t> (nose-touching) among native Hawaiians as a form of greeting goes against the social distancing requirement to prevent Covid-19 (Webster et al., 2021). The </a:t>
            </a:r>
            <a:r>
              <a:rPr lang="en-US" dirty="0" err="1"/>
              <a:t>honi</a:t>
            </a:r>
            <a:r>
              <a:rPr lang="en-US" dirty="0"/>
              <a:t> </a:t>
            </a:r>
            <a:r>
              <a:rPr lang="en-US" dirty="0" err="1"/>
              <a:t>ihu</a:t>
            </a:r>
            <a:r>
              <a:rPr lang="en-US" dirty="0"/>
              <a:t> may also involve hugs and kisses even among strangers. As the people exchange their breath during greetings and have close contact during hugs and kisses, the chances of spreading Covid-19 from nose to nose increases. Hawaiian culture is also characterized by gatherings whereby people eat together, celebrate and share gifts. These congregations can be a hub for the covid-19 virus as there is no way of knowing whether one or more people in the congregation have contracted covid-19. As the celebrations continue, the risk of contracting covid-19 increases among the participants and the people they come into physical contact with. The Hawaiian environment which is semi-tropical may be helpful in limiting the Covid-19 spread as the virus does not thrive well in hot temperatures.</a:t>
            </a:r>
          </a:p>
        </p:txBody>
      </p:sp>
      <p:sp>
        <p:nvSpPr>
          <p:cNvPr id="4" name="Slide Number Placeholder 3"/>
          <p:cNvSpPr>
            <a:spLocks noGrp="1"/>
          </p:cNvSpPr>
          <p:nvPr>
            <p:ph type="sldNum" sz="quarter" idx="5"/>
          </p:nvPr>
        </p:nvSpPr>
        <p:spPr/>
        <p:txBody>
          <a:bodyPr/>
          <a:lstStyle/>
          <a:p>
            <a:fld id="{6880597B-D24F-4DCF-9C93-37C60576B7C8}" type="slidenum">
              <a:rPr lang="en-US" smtClean="0"/>
              <a:t>5</a:t>
            </a:fld>
            <a:endParaRPr lang="en-US"/>
          </a:p>
        </p:txBody>
      </p:sp>
    </p:spTree>
    <p:extLst>
      <p:ext uri="{BB962C8B-B14F-4D97-AF65-F5344CB8AC3E}">
        <p14:creationId xmlns:p14="http://schemas.microsoft.com/office/powerpoint/2010/main" val="1350981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Native Hawaiians suffer from various </a:t>
            </a:r>
            <a:r>
              <a:rPr lang="en-US" dirty="0">
                <a:latin typeface="Times New Roman" panose="02020603050405020304" pitchFamily="18" charset="0"/>
                <a:cs typeface="Times New Roman" panose="02020603050405020304" pitchFamily="18" charset="0"/>
              </a:rPr>
              <a:t>underlying</a:t>
            </a:r>
            <a:r>
              <a:rPr lang="en-US" dirty="0"/>
              <a:t> health conditions like heart disease, stroke, diabetes and cancers (</a:t>
            </a:r>
            <a:r>
              <a:rPr lang="en-US" dirty="0" err="1"/>
              <a:t>Mokuau</a:t>
            </a:r>
            <a:r>
              <a:rPr lang="en-US" dirty="0"/>
              <a:t>, 2016). This means that the Native Hawaiians have a higher mortality rate and a shorter life expectancy compared to the rest of the population. The health disparities in Hawaii are mainly fueled by socioeconomic factors. The Native Hawaiians are characterized by high unemployment rates, poverty, congested living conditions, and illiteracy (</a:t>
            </a:r>
            <a:r>
              <a:rPr lang="en-US" dirty="0" err="1"/>
              <a:t>Mokuau</a:t>
            </a:r>
            <a:r>
              <a:rPr lang="en-US" dirty="0"/>
              <a:t>, 2016). These characteristics make it less likely for the Naïve Hawaiians to seek medical attention as affordability is also an issue. The underlying medical conditions make it more difficult for the Native Hawaiians to survive covid-19 attacks as the infection is worsened when in contact with other diseases like cardiovascular infections which are common among Native Hawaiians. Therefore, those who have more education, higher employment rates and less underlying medical conditions in Hawaii are more likely to access proper treatment and survive a covid-19 infection.</a:t>
            </a:r>
          </a:p>
        </p:txBody>
      </p:sp>
      <p:sp>
        <p:nvSpPr>
          <p:cNvPr id="4" name="Slide Number Placeholder 3"/>
          <p:cNvSpPr>
            <a:spLocks noGrp="1"/>
          </p:cNvSpPr>
          <p:nvPr>
            <p:ph type="sldNum" sz="quarter" idx="5"/>
          </p:nvPr>
        </p:nvSpPr>
        <p:spPr/>
        <p:txBody>
          <a:bodyPr/>
          <a:lstStyle/>
          <a:p>
            <a:fld id="{6880597B-D24F-4DCF-9C93-37C60576B7C8}" type="slidenum">
              <a:rPr lang="en-US" smtClean="0"/>
              <a:t>6</a:t>
            </a:fld>
            <a:endParaRPr lang="en-US"/>
          </a:p>
        </p:txBody>
      </p:sp>
    </p:spTree>
    <p:extLst>
      <p:ext uri="{BB962C8B-B14F-4D97-AF65-F5344CB8AC3E}">
        <p14:creationId xmlns:p14="http://schemas.microsoft.com/office/powerpoint/2010/main" val="3194161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 Ige, the </a:t>
            </a:r>
            <a:r>
              <a:rPr lang="en-US" dirty="0">
                <a:latin typeface="Times New Roman" panose="02020603050405020304" pitchFamily="18" charset="0"/>
                <a:cs typeface="Times New Roman" panose="02020603050405020304" pitchFamily="18" charset="0"/>
              </a:rPr>
              <a:t>governor</a:t>
            </a:r>
            <a:r>
              <a:rPr lang="en-US" dirty="0"/>
              <a:t> of Hawaii, is focused on reducing the illiteracy levels in the state especially among the native Hawaiians. Through offering various training on digital skills, more Hawaiians can get access to jobs both online and offline to help them raise their living standards and recover from the effects of Covid-19 (Ige, 2018). The state is also engaged in training employees on safety measure during Covid-19 to reduce the spread of the virus. Schools are also mandated to provide safety training to the students as well as equip them with up-to-date information of covid-19.</a:t>
            </a:r>
          </a:p>
        </p:txBody>
      </p:sp>
      <p:sp>
        <p:nvSpPr>
          <p:cNvPr id="4" name="Slide Number Placeholder 3"/>
          <p:cNvSpPr>
            <a:spLocks noGrp="1"/>
          </p:cNvSpPr>
          <p:nvPr>
            <p:ph type="sldNum" sz="quarter" idx="5"/>
          </p:nvPr>
        </p:nvSpPr>
        <p:spPr/>
        <p:txBody>
          <a:bodyPr/>
          <a:lstStyle/>
          <a:p>
            <a:fld id="{6880597B-D24F-4DCF-9C93-37C60576B7C8}" type="slidenum">
              <a:rPr lang="en-US" smtClean="0"/>
              <a:t>7</a:t>
            </a:fld>
            <a:endParaRPr lang="en-US"/>
          </a:p>
        </p:txBody>
      </p:sp>
    </p:spTree>
    <p:extLst>
      <p:ext uri="{BB962C8B-B14F-4D97-AF65-F5344CB8AC3E}">
        <p14:creationId xmlns:p14="http://schemas.microsoft.com/office/powerpoint/2010/main" val="4052622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Native Americans </a:t>
            </a:r>
            <a:r>
              <a:rPr lang="en-US" dirty="0">
                <a:latin typeface="Times New Roman" panose="02020603050405020304" pitchFamily="18" charset="0"/>
                <a:cs typeface="Times New Roman" panose="02020603050405020304" pitchFamily="18" charset="0"/>
              </a:rPr>
              <a:t>and</a:t>
            </a:r>
            <a:r>
              <a:rPr lang="en-US" dirty="0"/>
              <a:t> Black Americans have been most affected by the covid-19 virus. Since the start of the covid-19 pandemic, there has been one death in every 475 Native Americans; one death in every 675 Black Americans, and one death in every 825 white Americans (Lakhani, 2021). This shows that Native Americans and Black Americans are more likely to die from Covid-19 than white Americans. Some facts on covid-19 make it more likely to spread among minority groups than the majority.</a:t>
            </a:r>
          </a:p>
        </p:txBody>
      </p:sp>
      <p:sp>
        <p:nvSpPr>
          <p:cNvPr id="4" name="Slide Number Placeholder 3"/>
          <p:cNvSpPr>
            <a:spLocks noGrp="1"/>
          </p:cNvSpPr>
          <p:nvPr>
            <p:ph type="sldNum" sz="quarter" idx="5"/>
          </p:nvPr>
        </p:nvSpPr>
        <p:spPr/>
        <p:txBody>
          <a:bodyPr/>
          <a:lstStyle/>
          <a:p>
            <a:fld id="{6880597B-D24F-4DCF-9C93-37C60576B7C8}" type="slidenum">
              <a:rPr lang="en-US" smtClean="0"/>
              <a:t>8</a:t>
            </a:fld>
            <a:endParaRPr lang="en-US"/>
          </a:p>
        </p:txBody>
      </p:sp>
    </p:spTree>
    <p:extLst>
      <p:ext uri="{BB962C8B-B14F-4D97-AF65-F5344CB8AC3E}">
        <p14:creationId xmlns:p14="http://schemas.microsoft.com/office/powerpoint/2010/main" val="601887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Covid-19 is highly contagious. Once a person is infected, he can spread the virus even before the symptoms start to show (Cyranoski, 2020). Most minority groups live in highly populated neighborhoods where houses are close to each other. This means that a single infected person may infect an entire neighborhood without their knowledge. Most of the infected persons are unlikely seek medical attention; leading to severe illness or death.</a:t>
            </a:r>
          </a:p>
          <a:p>
            <a:r>
              <a:rPr lang="en-US" dirty="0"/>
              <a:t>Severe covid-19 is expensive to treat. A severely ill patient may need oxygen to help in their breathing. The cost of treatment of covid-19 varies according to age with patients without health insurance incurring the most expenditure. For patients without insurance, the average cost for ages 21-49 years is $51,389 and $78,569 for those between ages 41-60 years (Yamin, 2020). This cost is rather high for most people in the minority ethnic groups.</a:t>
            </a:r>
          </a:p>
          <a:p>
            <a:r>
              <a:rPr lang="en-US" dirty="0"/>
              <a:t>Covid-19 comes in different variants which have different severity. These include Alpha (B.1.1.7) variant, Beta (B.1.351) variant, Gamma(P.1) variant, and the Delta (B.1.617.2) variant (Cascella et al., 2021). The number of deaths from an infection will depend on the severity of the disease caused by a particular variant. Though one variant may cause mild disease, another may cause severe infection and ultimate death (Cascella et al., 2021).</a:t>
            </a:r>
          </a:p>
          <a:p>
            <a:endParaRPr lang="en-US" dirty="0"/>
          </a:p>
        </p:txBody>
      </p:sp>
      <p:sp>
        <p:nvSpPr>
          <p:cNvPr id="4" name="Slide Number Placeholder 3"/>
          <p:cNvSpPr>
            <a:spLocks noGrp="1"/>
          </p:cNvSpPr>
          <p:nvPr>
            <p:ph type="sldNum" sz="quarter" idx="5"/>
          </p:nvPr>
        </p:nvSpPr>
        <p:spPr/>
        <p:txBody>
          <a:bodyPr/>
          <a:lstStyle/>
          <a:p>
            <a:fld id="{6880597B-D24F-4DCF-9C93-37C60576B7C8}" type="slidenum">
              <a:rPr lang="en-US" smtClean="0"/>
              <a:t>9</a:t>
            </a:fld>
            <a:endParaRPr lang="en-US"/>
          </a:p>
        </p:txBody>
      </p:sp>
    </p:spTree>
    <p:extLst>
      <p:ext uri="{BB962C8B-B14F-4D97-AF65-F5344CB8AC3E}">
        <p14:creationId xmlns:p14="http://schemas.microsoft.com/office/powerpoint/2010/main" val="2022727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	Covid-19 re-infection may occur especially in </a:t>
            </a:r>
            <a:r>
              <a:rPr lang="en-US" dirty="0">
                <a:latin typeface="Times New Roman" panose="02020603050405020304" pitchFamily="18" charset="0"/>
                <a:cs typeface="Times New Roman" panose="02020603050405020304" pitchFamily="18" charset="0"/>
              </a:rPr>
              <a:t>those</a:t>
            </a:r>
            <a:r>
              <a:rPr lang="en-US" dirty="0"/>
              <a:t> who constantly interact with the infected people like healthcare givers. Healthcare givers from minority ethnic groups may become a constant source of infection to their kin. The more the infections, the higher the chances of death from the disease. </a:t>
            </a:r>
          </a:p>
          <a:p>
            <a:r>
              <a:rPr lang="en-US" dirty="0"/>
              <a:t>e.	Covid-19 adopts symptoms of other normal infections (</a:t>
            </a:r>
            <a:r>
              <a:rPr lang="en-US" dirty="0" err="1"/>
              <a:t>Cirrincione</a:t>
            </a:r>
            <a:r>
              <a:rPr lang="en-US" dirty="0"/>
              <a:t> et al., 2020). The virus can therefore be easily misdiagnosed. Due to high cost of treatment, most people in the minority group may turn to self-medication which may be deadly.</a:t>
            </a:r>
          </a:p>
          <a:p>
            <a:pPr marL="228600" indent="-228600">
              <a:buAutoNum type="alphaLcPeriod" startAt="6"/>
            </a:pPr>
            <a:r>
              <a:rPr lang="en-US" dirty="0"/>
              <a:t>Not every health facility is prepared to handle covid-19 patients (Menon &amp; </a:t>
            </a:r>
            <a:r>
              <a:rPr lang="en-US" dirty="0" err="1"/>
              <a:t>Padhy</a:t>
            </a:r>
            <a:r>
              <a:rPr lang="en-US" dirty="0"/>
              <a:t>, 2020). Other hospitals lack vital equipment like ventilators and protective gear. This means that those in minority ethnic groups may not readily access emergency healthcare in their neighborhood clinics in case of an infection.</a:t>
            </a:r>
          </a:p>
          <a:p>
            <a:pPr marL="228600" indent="-228600">
              <a:buAutoNum type="alphaLcPeriod" startAt="6"/>
            </a:pPr>
            <a:endParaRPr lang="en-US" dirty="0"/>
          </a:p>
          <a:p>
            <a:pPr marL="0" indent="0">
              <a:buNone/>
            </a:pPr>
            <a:r>
              <a:rPr lang="en-US" dirty="0"/>
              <a:t>The above facts show how Covid-19 is a health burden especially to the minority ethnic groups</a:t>
            </a:r>
          </a:p>
          <a:p>
            <a:endParaRPr lang="en-US" dirty="0"/>
          </a:p>
        </p:txBody>
      </p:sp>
      <p:sp>
        <p:nvSpPr>
          <p:cNvPr id="4" name="Slide Number Placeholder 3"/>
          <p:cNvSpPr>
            <a:spLocks noGrp="1"/>
          </p:cNvSpPr>
          <p:nvPr>
            <p:ph type="sldNum" sz="quarter" idx="5"/>
          </p:nvPr>
        </p:nvSpPr>
        <p:spPr/>
        <p:txBody>
          <a:bodyPr/>
          <a:lstStyle/>
          <a:p>
            <a:fld id="{6880597B-D24F-4DCF-9C93-37C60576B7C8}" type="slidenum">
              <a:rPr lang="en-US" smtClean="0"/>
              <a:t>10</a:t>
            </a:fld>
            <a:endParaRPr lang="en-US"/>
          </a:p>
        </p:txBody>
      </p:sp>
    </p:spTree>
    <p:extLst>
      <p:ext uri="{BB962C8B-B14F-4D97-AF65-F5344CB8AC3E}">
        <p14:creationId xmlns:p14="http://schemas.microsoft.com/office/powerpoint/2010/main" val="4280278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medical emergencies like </a:t>
            </a:r>
            <a:r>
              <a:rPr lang="en-US" dirty="0">
                <a:latin typeface="Times New Roman" panose="02020603050405020304" pitchFamily="18" charset="0"/>
                <a:cs typeface="Times New Roman" panose="02020603050405020304" pitchFamily="18" charset="0"/>
              </a:rPr>
              <a:t>covid-19</a:t>
            </a:r>
            <a:r>
              <a:rPr lang="en-US" dirty="0"/>
              <a:t>, there are factors that may hinder minority ethnic groups from accessing equitable care as their counterparts in majority ethnic groups. </a:t>
            </a:r>
          </a:p>
          <a:p>
            <a:endParaRPr lang="en-US" dirty="0"/>
          </a:p>
        </p:txBody>
      </p:sp>
      <p:sp>
        <p:nvSpPr>
          <p:cNvPr id="4" name="Slide Number Placeholder 3"/>
          <p:cNvSpPr>
            <a:spLocks noGrp="1"/>
          </p:cNvSpPr>
          <p:nvPr>
            <p:ph type="sldNum" sz="quarter" idx="5"/>
          </p:nvPr>
        </p:nvSpPr>
        <p:spPr/>
        <p:txBody>
          <a:bodyPr/>
          <a:lstStyle/>
          <a:p>
            <a:fld id="{6880597B-D24F-4DCF-9C93-37C60576B7C8}" type="slidenum">
              <a:rPr lang="en-US" smtClean="0"/>
              <a:t>11</a:t>
            </a:fld>
            <a:endParaRPr lang="en-US"/>
          </a:p>
        </p:txBody>
      </p:sp>
    </p:spTree>
    <p:extLst>
      <p:ext uri="{BB962C8B-B14F-4D97-AF65-F5344CB8AC3E}">
        <p14:creationId xmlns:p14="http://schemas.microsoft.com/office/powerpoint/2010/main" val="4191868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3887092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90832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71462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3593159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42787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4088676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3130600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2091835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2169998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2F2343-184B-4764-9767-47E7BA7C27E1}"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4165251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E2F2343-184B-4764-9767-47E7BA7C27E1}" type="datetimeFigureOut">
              <a:rPr lang="en-US" smtClean="0"/>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804363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E2F2343-184B-4764-9767-47E7BA7C27E1}" type="datetimeFigureOut">
              <a:rPr lang="en-US" smtClean="0"/>
              <a:t>7/29/2021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249421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2F2343-184B-4764-9767-47E7BA7C27E1}" type="datetimeFigureOut">
              <a:rPr lang="en-US" smtClean="0"/>
              <a:t>7/29/2021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2960704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2F2343-184B-4764-9767-47E7BA7C27E1}" type="datetimeFigureOut">
              <a:rPr lang="en-US" smtClean="0"/>
              <a:t>7/29/2021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746688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E2F2343-184B-4764-9767-47E7BA7C27E1}" type="datetimeFigureOut">
              <a:rPr lang="en-US" smtClean="0"/>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1324213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2F2343-184B-4764-9767-47E7BA7C27E1}" type="datetimeFigureOut">
              <a:rPr lang="en-US" smtClean="0"/>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931F7C-F38F-4D44-BBDF-6AC8348E3CCC}" type="slidenum">
              <a:rPr lang="en-US" smtClean="0"/>
              <a:t>‹#›</a:t>
            </a:fld>
            <a:endParaRPr lang="en-US"/>
          </a:p>
        </p:txBody>
      </p:sp>
    </p:spTree>
    <p:extLst>
      <p:ext uri="{BB962C8B-B14F-4D97-AF65-F5344CB8AC3E}">
        <p14:creationId xmlns:p14="http://schemas.microsoft.com/office/powerpoint/2010/main" val="1740781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2F2343-184B-4764-9767-47E7BA7C27E1}" type="datetimeFigureOut">
              <a:rPr lang="en-US" smtClean="0"/>
              <a:t>7/29/2021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3931F7C-F38F-4D44-BBDF-6AC8348E3CCC}" type="slidenum">
              <a:rPr lang="en-US" smtClean="0"/>
              <a:t>‹#›</a:t>
            </a:fld>
            <a:endParaRPr lang="en-US"/>
          </a:p>
        </p:txBody>
      </p:sp>
    </p:spTree>
    <p:extLst>
      <p:ext uri="{BB962C8B-B14F-4D97-AF65-F5344CB8AC3E}">
        <p14:creationId xmlns:p14="http://schemas.microsoft.com/office/powerpoint/2010/main" val="161603293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53BB5C-67CD-48E2-95A9-42EF54FB685A}"/>
              </a:ext>
            </a:extLst>
          </p:cNvPr>
          <p:cNvSpPr txBox="1"/>
          <p:nvPr/>
        </p:nvSpPr>
        <p:spPr>
          <a:xfrm>
            <a:off x="3046912" y="3105835"/>
            <a:ext cx="6093822" cy="1384995"/>
          </a:xfrm>
          <a:prstGeom prst="rect">
            <a:avLst/>
          </a:prstGeom>
          <a:noFill/>
        </p:spPr>
        <p:txBody>
          <a:bodyPr wrap="square">
            <a:spAutoFit/>
          </a:bodyPr>
          <a:lstStyle/>
          <a:p>
            <a:r>
              <a:rPr lang="en-US" sz="2800" dirty="0">
                <a:solidFill>
                  <a:srgbClr val="FF0000"/>
                </a:solidFill>
              </a:rPr>
              <a:t>Equity, Social Justice and Health Disparities Caused by COVID-19 Pandemic</a:t>
            </a:r>
          </a:p>
        </p:txBody>
      </p:sp>
    </p:spTree>
    <p:extLst>
      <p:ext uri="{BB962C8B-B14F-4D97-AF65-F5344CB8AC3E}">
        <p14:creationId xmlns:p14="http://schemas.microsoft.com/office/powerpoint/2010/main" val="1134910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26371-6122-4CCD-AE68-962E0E434FFC}"/>
              </a:ext>
            </a:extLst>
          </p:cNvPr>
          <p:cNvSpPr>
            <a:spLocks noGrp="1"/>
          </p:cNvSpPr>
          <p:nvPr>
            <p:ph type="title"/>
          </p:nvPr>
        </p:nvSpPr>
        <p:spPr/>
        <p:txBody>
          <a:bodyPr/>
          <a:lstStyle/>
          <a:p>
            <a:pPr algn="ctr"/>
            <a:r>
              <a:rPr lang="en-US" dirty="0">
                <a:solidFill>
                  <a:srgbClr val="FF0000"/>
                </a:solidFill>
              </a:rPr>
              <a:t>Cont..</a:t>
            </a:r>
          </a:p>
        </p:txBody>
      </p:sp>
      <p:sp>
        <p:nvSpPr>
          <p:cNvPr id="3" name="Content Placeholder 2">
            <a:extLst>
              <a:ext uri="{FF2B5EF4-FFF2-40B4-BE49-F238E27FC236}">
                <a16:creationId xmlns:a16="http://schemas.microsoft.com/office/drawing/2014/main" id="{134C9788-D5A8-466F-B2F0-2448A2471D2E}"/>
              </a:ext>
            </a:extLst>
          </p:cNvPr>
          <p:cNvSpPr>
            <a:spLocks noGrp="1"/>
          </p:cNvSpPr>
          <p:nvPr>
            <p:ph idx="1"/>
          </p:nvPr>
        </p:nvSpPr>
        <p:spPr/>
        <p:txBody>
          <a:bodyPr>
            <a:normAutofit lnSpcReduction="10000"/>
          </a:bodyPr>
          <a:lstStyle/>
          <a:p>
            <a:r>
              <a:rPr lang="en-US" dirty="0"/>
              <a:t>Covid-19 re-infection may occur especially in those who constantly interact with the infected people like </a:t>
            </a:r>
            <a:r>
              <a:rPr lang="en-US" dirty="0">
                <a:latin typeface="Times New Roman" panose="02020603050405020304" pitchFamily="18" charset="0"/>
                <a:cs typeface="Times New Roman" panose="02020603050405020304" pitchFamily="18" charset="0"/>
              </a:rPr>
              <a:t>healthcare</a:t>
            </a:r>
            <a:r>
              <a:rPr lang="en-US" dirty="0"/>
              <a:t> givers. Healthcare givers from minority ethnic groups may become a constant source of infection to their kin. The more the infections, the higher the chances of death from the disease. </a:t>
            </a:r>
          </a:p>
          <a:p>
            <a:r>
              <a:rPr lang="en-US" dirty="0"/>
              <a:t>Covid-19 adopts symptoms of other normal infections (</a:t>
            </a:r>
            <a:r>
              <a:rPr lang="en-US" dirty="0" err="1"/>
              <a:t>Cirrincione</a:t>
            </a:r>
            <a:r>
              <a:rPr lang="en-US" dirty="0"/>
              <a:t> et al., 2020). The virus can therefore be easily misdiagnosed. Due to high cost of treatment, most people in the minority group may turn to self-medication which may be deadly.</a:t>
            </a:r>
          </a:p>
          <a:p>
            <a:r>
              <a:rPr lang="en-US" dirty="0"/>
              <a:t>Not every health facility is prepared to handle covid-19 patients (Menon &amp; </a:t>
            </a:r>
            <a:r>
              <a:rPr lang="en-US" dirty="0" err="1"/>
              <a:t>Padhy</a:t>
            </a:r>
            <a:r>
              <a:rPr lang="en-US" dirty="0"/>
              <a:t>, 2020). Other hospitals lack vital equipment like ventilators and protective gear. This means that those in minority ethnic groups may not readily access emergency healthcare in their neighborhood clinics in case of an infection.</a:t>
            </a:r>
          </a:p>
          <a:p>
            <a:endParaRPr lang="en-US" dirty="0"/>
          </a:p>
        </p:txBody>
      </p:sp>
    </p:spTree>
    <p:extLst>
      <p:ext uri="{BB962C8B-B14F-4D97-AF65-F5344CB8AC3E}">
        <p14:creationId xmlns:p14="http://schemas.microsoft.com/office/powerpoint/2010/main" val="1180464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4385D-3619-4F98-82B7-96845A5DD89D}"/>
              </a:ext>
            </a:extLst>
          </p:cNvPr>
          <p:cNvSpPr>
            <a:spLocks noGrp="1"/>
          </p:cNvSpPr>
          <p:nvPr>
            <p:ph type="title"/>
          </p:nvPr>
        </p:nvSpPr>
        <p:spPr/>
        <p:txBody>
          <a:bodyPr/>
          <a:lstStyle/>
          <a:p>
            <a:r>
              <a:rPr lang="en-US" dirty="0">
                <a:solidFill>
                  <a:srgbClr val="FF0000"/>
                </a:solidFill>
              </a:rPr>
              <a:t>Factors that Influence Racial and Ethnic Minority group </a:t>
            </a:r>
            <a:r>
              <a:rPr lang="en-US" dirty="0">
                <a:solidFill>
                  <a:srgbClr val="FF0000"/>
                </a:solidFill>
                <a:latin typeface="Times New Roman" panose="02020603050405020304" pitchFamily="18" charset="0"/>
                <a:cs typeface="Times New Roman" panose="02020603050405020304" pitchFamily="18" charset="0"/>
              </a:rPr>
              <a:t>Health</a:t>
            </a:r>
          </a:p>
        </p:txBody>
      </p:sp>
      <p:sp>
        <p:nvSpPr>
          <p:cNvPr id="3" name="Content Placeholder 2">
            <a:extLst>
              <a:ext uri="{FF2B5EF4-FFF2-40B4-BE49-F238E27FC236}">
                <a16:creationId xmlns:a16="http://schemas.microsoft.com/office/drawing/2014/main" id="{462F66AB-FF6A-4403-AD8A-AD0C728FEAD6}"/>
              </a:ext>
            </a:extLst>
          </p:cNvPr>
          <p:cNvSpPr>
            <a:spLocks noGrp="1"/>
          </p:cNvSpPr>
          <p:nvPr>
            <p:ph idx="1"/>
          </p:nvPr>
        </p:nvSpPr>
        <p:spPr/>
        <p:txBody>
          <a:bodyPr/>
          <a:lstStyle/>
          <a:p>
            <a:r>
              <a:rPr lang="en-US" dirty="0"/>
              <a:t>During medical emergencies like covid-19, there are factors that may hinder minority ethnic groups from accessing equitable care as their counterparts in majority </a:t>
            </a:r>
            <a:r>
              <a:rPr lang="en-US" dirty="0">
                <a:latin typeface="Times New Roman" panose="02020603050405020304" pitchFamily="18" charset="0"/>
                <a:cs typeface="Times New Roman" panose="02020603050405020304" pitchFamily="18" charset="0"/>
              </a:rPr>
              <a:t>ethnic</a:t>
            </a:r>
            <a:r>
              <a:rPr lang="en-US" dirty="0"/>
              <a:t> groups. </a:t>
            </a:r>
          </a:p>
          <a:p>
            <a:endParaRPr lang="en-US" dirty="0"/>
          </a:p>
          <a:p>
            <a:r>
              <a:rPr lang="en-US" dirty="0">
                <a:solidFill>
                  <a:srgbClr val="FF0000"/>
                </a:solidFill>
              </a:rPr>
              <a:t>These factors include;</a:t>
            </a:r>
          </a:p>
          <a:p>
            <a:r>
              <a:rPr lang="en-US" dirty="0"/>
              <a:t>Living Conditions Promoting Spread of Covid-19</a:t>
            </a:r>
          </a:p>
          <a:p>
            <a:r>
              <a:rPr lang="en-US" dirty="0"/>
              <a:t>Work Circumstances</a:t>
            </a:r>
          </a:p>
          <a:p>
            <a:r>
              <a:rPr lang="en-US" dirty="0"/>
              <a:t>Lower Access to Care</a:t>
            </a:r>
          </a:p>
        </p:txBody>
      </p:sp>
    </p:spTree>
    <p:extLst>
      <p:ext uri="{BB962C8B-B14F-4D97-AF65-F5344CB8AC3E}">
        <p14:creationId xmlns:p14="http://schemas.microsoft.com/office/powerpoint/2010/main" val="3356858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34878-7DC4-4C38-B55D-E359D4A0A56D}"/>
              </a:ext>
            </a:extLst>
          </p:cNvPr>
          <p:cNvSpPr>
            <a:spLocks noGrp="1"/>
          </p:cNvSpPr>
          <p:nvPr>
            <p:ph type="title"/>
          </p:nvPr>
        </p:nvSpPr>
        <p:spPr/>
        <p:txBody>
          <a:bodyPr/>
          <a:lstStyle/>
          <a:p>
            <a:r>
              <a:rPr lang="en-US" dirty="0">
                <a:solidFill>
                  <a:srgbClr val="FF0000"/>
                </a:solidFill>
              </a:rPr>
              <a:t>Living Conditions Promoting Spread of Covid-19</a:t>
            </a:r>
          </a:p>
        </p:txBody>
      </p:sp>
      <p:sp>
        <p:nvSpPr>
          <p:cNvPr id="3" name="Content Placeholder 2">
            <a:extLst>
              <a:ext uri="{FF2B5EF4-FFF2-40B4-BE49-F238E27FC236}">
                <a16:creationId xmlns:a16="http://schemas.microsoft.com/office/drawing/2014/main" id="{7CB0BB4B-F9FF-415A-A9F1-EB20A530C46E}"/>
              </a:ext>
            </a:extLst>
          </p:cNvPr>
          <p:cNvSpPr>
            <a:spLocks noGrp="1"/>
          </p:cNvSpPr>
          <p:nvPr>
            <p:ph idx="1"/>
          </p:nvPr>
        </p:nvSpPr>
        <p:spPr/>
        <p:txBody>
          <a:bodyPr>
            <a:normAutofit fontScale="85000" lnSpcReduction="20000"/>
          </a:bodyPr>
          <a:lstStyle/>
          <a:p>
            <a:r>
              <a:rPr lang="en-US" dirty="0"/>
              <a:t>Due to high poverty rate and unemployment among minority ethnic groups, most of them lack access to essential care. </a:t>
            </a:r>
          </a:p>
          <a:p>
            <a:r>
              <a:rPr lang="en-US" dirty="0"/>
              <a:t>The poverty also forces them to live in very close knit households with more than five occupants which increase the chances of spreading covid-19. </a:t>
            </a:r>
          </a:p>
          <a:p>
            <a:r>
              <a:rPr lang="en-US" dirty="0"/>
              <a:t>Most of the minority ethnic group neighborhoods are located in areas without essential services like easy access to food, </a:t>
            </a:r>
            <a:r>
              <a:rPr lang="en-US" dirty="0">
                <a:latin typeface="Times New Roman" panose="02020603050405020304" pitchFamily="18" charset="0"/>
                <a:cs typeface="Times New Roman" panose="02020603050405020304" pitchFamily="18" charset="0"/>
              </a:rPr>
              <a:t>medication</a:t>
            </a:r>
            <a:r>
              <a:rPr lang="en-US" dirty="0"/>
              <a:t>, or shops and supermarkets (Anderson &amp; </a:t>
            </a:r>
            <a:r>
              <a:rPr lang="en-US" dirty="0" err="1"/>
              <a:t>Galaskiewicz</a:t>
            </a:r>
            <a:r>
              <a:rPr lang="en-US" dirty="0"/>
              <a:t>, 2021). </a:t>
            </a:r>
          </a:p>
          <a:p>
            <a:r>
              <a:rPr lang="en-US" dirty="0"/>
              <a:t>This makes it almost impossible for them to maintain a healthy diet that is essential in boosting body immunity. </a:t>
            </a:r>
          </a:p>
          <a:p>
            <a:r>
              <a:rPr lang="en-US" dirty="0"/>
              <a:t>Lower immunity makes such groups vulnerable to covid-19 infection.</a:t>
            </a:r>
          </a:p>
          <a:p>
            <a:r>
              <a:rPr lang="en-US" dirty="0"/>
              <a:t> People from minority ethnic groups are also more likely to get arrested for minor offences and end up in jail. </a:t>
            </a:r>
          </a:p>
          <a:p>
            <a:r>
              <a:rPr lang="en-US" dirty="0"/>
              <a:t>Due to lack of proper defense, most of them end up in prison. Prison environment make these people more vulnerable as a single infection may spread fast due to congestion and inadequate ventilation (</a:t>
            </a:r>
            <a:r>
              <a:rPr lang="en-US" dirty="0" err="1"/>
              <a:t>Klompas</a:t>
            </a:r>
            <a:r>
              <a:rPr lang="en-US" dirty="0"/>
              <a:t> et al, 2020).</a:t>
            </a:r>
          </a:p>
        </p:txBody>
      </p:sp>
    </p:spTree>
    <p:extLst>
      <p:ext uri="{BB962C8B-B14F-4D97-AF65-F5344CB8AC3E}">
        <p14:creationId xmlns:p14="http://schemas.microsoft.com/office/powerpoint/2010/main" val="274505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3CC03-194C-4A3C-A8D7-CD0E46FA20FC}"/>
              </a:ext>
            </a:extLst>
          </p:cNvPr>
          <p:cNvSpPr>
            <a:spLocks noGrp="1"/>
          </p:cNvSpPr>
          <p:nvPr>
            <p:ph type="title"/>
          </p:nvPr>
        </p:nvSpPr>
        <p:spPr/>
        <p:txBody>
          <a:bodyPr/>
          <a:lstStyle/>
          <a:p>
            <a:pPr algn="ctr"/>
            <a:r>
              <a:rPr lang="en-US" dirty="0">
                <a:solidFill>
                  <a:srgbClr val="FF0000"/>
                </a:solidFill>
              </a:rPr>
              <a:t>Work </a:t>
            </a:r>
            <a:r>
              <a:rPr lang="en-US" dirty="0">
                <a:solidFill>
                  <a:srgbClr val="FF0000"/>
                </a:solidFill>
                <a:latin typeface="Times New Roman" panose="02020603050405020304" pitchFamily="18" charset="0"/>
                <a:cs typeface="Times New Roman" panose="02020603050405020304" pitchFamily="18" charset="0"/>
              </a:rPr>
              <a:t>Circumstances</a:t>
            </a:r>
          </a:p>
        </p:txBody>
      </p:sp>
      <p:sp>
        <p:nvSpPr>
          <p:cNvPr id="3" name="Content Placeholder 2">
            <a:extLst>
              <a:ext uri="{FF2B5EF4-FFF2-40B4-BE49-F238E27FC236}">
                <a16:creationId xmlns:a16="http://schemas.microsoft.com/office/drawing/2014/main" id="{D02C75A4-E9D5-48C3-ACEC-38CA3395C815}"/>
              </a:ext>
            </a:extLst>
          </p:cNvPr>
          <p:cNvSpPr>
            <a:spLocks noGrp="1"/>
          </p:cNvSpPr>
          <p:nvPr>
            <p:ph idx="1"/>
          </p:nvPr>
        </p:nvSpPr>
        <p:spPr/>
        <p:txBody>
          <a:bodyPr>
            <a:normAutofit/>
          </a:bodyPr>
          <a:lstStyle/>
          <a:p>
            <a:r>
              <a:rPr lang="en-US" dirty="0"/>
              <a:t>The few people from minority ethnic groups who are educated and get employment do not work in their neighborhoods (Model, 2018).</a:t>
            </a:r>
          </a:p>
          <a:p>
            <a:r>
              <a:rPr lang="en-US" dirty="0"/>
              <a:t> Those who work in the health sector have to work for long hours due. </a:t>
            </a:r>
          </a:p>
          <a:p>
            <a:r>
              <a:rPr lang="en-US" dirty="0"/>
              <a:t>Chances of getting essential leaves like sick leave are also minimal due to the shortage of healthcare professionals especially in the time of health emergencies like covid-19. </a:t>
            </a:r>
          </a:p>
          <a:p>
            <a:r>
              <a:rPr lang="en-US" dirty="0"/>
              <a:t>In case of an outbreak in the community where a healthcare professional </a:t>
            </a:r>
            <a:r>
              <a:rPr lang="en-US" dirty="0">
                <a:latin typeface="Times New Roman" panose="02020603050405020304" pitchFamily="18" charset="0"/>
                <a:cs typeface="Times New Roman" panose="02020603050405020304" pitchFamily="18" charset="0"/>
              </a:rPr>
              <a:t>comes</a:t>
            </a:r>
            <a:r>
              <a:rPr lang="en-US" dirty="0"/>
              <a:t> from, he/she becomes a covid-19 carrier as the spread continues to those they come into contact with. This makes it more difficult for the virus to be contained.</a:t>
            </a:r>
          </a:p>
        </p:txBody>
      </p:sp>
    </p:spTree>
    <p:extLst>
      <p:ext uri="{BB962C8B-B14F-4D97-AF65-F5344CB8AC3E}">
        <p14:creationId xmlns:p14="http://schemas.microsoft.com/office/powerpoint/2010/main" val="1294945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AD2E-BA6B-4C23-892A-B8831F101607}"/>
              </a:ext>
            </a:extLst>
          </p:cNvPr>
          <p:cNvSpPr>
            <a:spLocks noGrp="1"/>
          </p:cNvSpPr>
          <p:nvPr>
            <p:ph type="title"/>
          </p:nvPr>
        </p:nvSpPr>
        <p:spPr/>
        <p:txBody>
          <a:bodyPr/>
          <a:lstStyle/>
          <a:p>
            <a:pPr algn="ctr"/>
            <a:r>
              <a:rPr lang="en-US" dirty="0">
                <a:solidFill>
                  <a:srgbClr val="FF0000"/>
                </a:solidFill>
              </a:rPr>
              <a:t>Lower </a:t>
            </a:r>
            <a:r>
              <a:rPr lang="en-US" dirty="0">
                <a:solidFill>
                  <a:srgbClr val="FF0000"/>
                </a:solidFill>
                <a:latin typeface="Times New Roman" panose="02020603050405020304" pitchFamily="18" charset="0"/>
                <a:cs typeface="Times New Roman" panose="02020603050405020304" pitchFamily="18" charset="0"/>
              </a:rPr>
              <a:t>Access</a:t>
            </a:r>
            <a:r>
              <a:rPr lang="en-US" dirty="0">
                <a:solidFill>
                  <a:srgbClr val="FF0000"/>
                </a:solidFill>
              </a:rPr>
              <a:t> to Care</a:t>
            </a:r>
          </a:p>
        </p:txBody>
      </p:sp>
      <p:sp>
        <p:nvSpPr>
          <p:cNvPr id="3" name="Content Placeholder 2">
            <a:extLst>
              <a:ext uri="{FF2B5EF4-FFF2-40B4-BE49-F238E27FC236}">
                <a16:creationId xmlns:a16="http://schemas.microsoft.com/office/drawing/2014/main" id="{D91FA566-C169-467F-8141-A44B88003DF7}"/>
              </a:ext>
            </a:extLst>
          </p:cNvPr>
          <p:cNvSpPr>
            <a:spLocks noGrp="1"/>
          </p:cNvSpPr>
          <p:nvPr>
            <p:ph idx="1"/>
          </p:nvPr>
        </p:nvSpPr>
        <p:spPr>
          <a:xfrm>
            <a:off x="838200" y="1894898"/>
            <a:ext cx="10515600" cy="4351338"/>
          </a:xfrm>
        </p:spPr>
        <p:txBody>
          <a:bodyPr>
            <a:normAutofit/>
          </a:bodyPr>
          <a:lstStyle/>
          <a:p>
            <a:r>
              <a:rPr lang="en-US" dirty="0"/>
              <a:t>Staying in areas with little or no access to health facilities makes most people in the minority ethnic groups to self-medicate or stay with their illnesses until they get better (Woolf, 2017). </a:t>
            </a:r>
          </a:p>
          <a:p>
            <a:r>
              <a:rPr lang="en-US" dirty="0"/>
              <a:t>This makes </a:t>
            </a:r>
            <a:r>
              <a:rPr lang="en-US" dirty="0">
                <a:latin typeface="Times New Roman" panose="02020603050405020304" pitchFamily="18" charset="0"/>
                <a:cs typeface="Times New Roman" panose="02020603050405020304" pitchFamily="18" charset="0"/>
              </a:rPr>
              <a:t>diseases</a:t>
            </a:r>
            <a:r>
              <a:rPr lang="en-US" dirty="0"/>
              <a:t> grow and may become severe or lead to other infections. </a:t>
            </a:r>
          </a:p>
          <a:p>
            <a:r>
              <a:rPr lang="en-US" dirty="0"/>
              <a:t>As a result, there is an increase in underlying medical conditions like diabetes, </a:t>
            </a:r>
            <a:r>
              <a:rPr lang="en-US" dirty="0">
                <a:latin typeface="Times New Roman" panose="02020603050405020304" pitchFamily="18" charset="0"/>
                <a:cs typeface="Times New Roman" panose="02020603050405020304" pitchFamily="18" charset="0"/>
              </a:rPr>
              <a:t>cancer</a:t>
            </a:r>
            <a:r>
              <a:rPr lang="en-US" dirty="0"/>
              <a:t> and respiratory tract infections. </a:t>
            </a:r>
          </a:p>
          <a:p>
            <a:r>
              <a:rPr lang="en-US" dirty="0"/>
              <a:t>Those who may have access to healthcare may not seek medical help for the fear of being stigmatized on the basis of their race or ethnic background. </a:t>
            </a:r>
          </a:p>
          <a:p>
            <a:r>
              <a:rPr lang="en-US" dirty="0"/>
              <a:t>There may also be language barriers between the sick and the accessible healthcare professionals due to low level of education among the minority ethnic groups.</a:t>
            </a:r>
          </a:p>
        </p:txBody>
      </p:sp>
    </p:spTree>
    <p:extLst>
      <p:ext uri="{BB962C8B-B14F-4D97-AF65-F5344CB8AC3E}">
        <p14:creationId xmlns:p14="http://schemas.microsoft.com/office/powerpoint/2010/main" val="21014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716E8-7535-4FCC-8352-50D5B1F4FE57}"/>
              </a:ext>
            </a:extLst>
          </p:cNvPr>
          <p:cNvSpPr>
            <a:spLocks noGrp="1"/>
          </p:cNvSpPr>
          <p:nvPr>
            <p:ph type="title"/>
          </p:nvPr>
        </p:nvSpPr>
        <p:spPr/>
        <p:txBody>
          <a:bodyPr>
            <a:normAutofit fontScale="90000"/>
          </a:bodyPr>
          <a:lstStyle/>
          <a:p>
            <a:r>
              <a:rPr lang="en-US" dirty="0">
                <a:solidFill>
                  <a:srgbClr val="FF0000"/>
                </a:solidFill>
              </a:rPr>
              <a:t>Proposed Solutions to Address Inequity and Health Disparities </a:t>
            </a:r>
            <a:r>
              <a:rPr lang="en-US" dirty="0">
                <a:solidFill>
                  <a:srgbClr val="FF0000"/>
                </a:solidFill>
                <a:latin typeface="Times New Roman" panose="02020603050405020304" pitchFamily="18" charset="0"/>
                <a:cs typeface="Times New Roman" panose="02020603050405020304" pitchFamily="18" charset="0"/>
              </a:rPr>
              <a:t>during</a:t>
            </a:r>
            <a:r>
              <a:rPr lang="en-US" dirty="0">
                <a:solidFill>
                  <a:srgbClr val="FF0000"/>
                </a:solidFill>
              </a:rPr>
              <a:t> Emergencies</a:t>
            </a:r>
          </a:p>
        </p:txBody>
      </p:sp>
      <p:sp>
        <p:nvSpPr>
          <p:cNvPr id="3" name="Content Placeholder 2">
            <a:extLst>
              <a:ext uri="{FF2B5EF4-FFF2-40B4-BE49-F238E27FC236}">
                <a16:creationId xmlns:a16="http://schemas.microsoft.com/office/drawing/2014/main" id="{8BB1F5A7-6B58-40AD-8EC8-04D4C3E5C638}"/>
              </a:ext>
            </a:extLst>
          </p:cNvPr>
          <p:cNvSpPr>
            <a:spLocks noGrp="1"/>
          </p:cNvSpPr>
          <p:nvPr>
            <p:ph idx="1"/>
          </p:nvPr>
        </p:nvSpPr>
        <p:spPr/>
        <p:txBody>
          <a:bodyPr>
            <a:normAutofit fontScale="85000" lnSpcReduction="20000"/>
          </a:bodyPr>
          <a:lstStyle/>
          <a:p>
            <a:r>
              <a:rPr lang="en-US" dirty="0"/>
              <a:t>It is important for all people, regardless of their race or ethnicity to have equitable access to medical care in times of emergencies. </a:t>
            </a:r>
          </a:p>
          <a:p>
            <a:r>
              <a:rPr lang="en-US" dirty="0"/>
              <a:t>This is essential in reducing mortality rates among minority groups and also ensuring a healthy nation in general. </a:t>
            </a:r>
          </a:p>
          <a:p>
            <a:r>
              <a:rPr lang="en-US" dirty="0"/>
              <a:t>First, medical insurance should be made more affordable so that every person has a chance of acquiring it for use in times of emergencies. </a:t>
            </a:r>
          </a:p>
          <a:p>
            <a:r>
              <a:rPr lang="en-US" dirty="0"/>
              <a:t>Insurance will reduce the cost of medication; making it possible for even the poor to access quality healthcare (Bloom et al, 2018). </a:t>
            </a:r>
          </a:p>
          <a:p>
            <a:r>
              <a:rPr lang="en-US" dirty="0"/>
              <a:t>The government should also ensure equitable distribution of health facilities around the country so that even those in very rural areas can have ready access to healthcare. </a:t>
            </a:r>
          </a:p>
          <a:p>
            <a:r>
              <a:rPr lang="en-US" dirty="0"/>
              <a:t>This will help reduce the number of underlying illnesses caused by lack of proper treatment. </a:t>
            </a:r>
          </a:p>
          <a:p>
            <a:r>
              <a:rPr lang="en-US" dirty="0"/>
              <a:t>Lastly, </a:t>
            </a:r>
            <a:r>
              <a:rPr lang="en-US" dirty="0">
                <a:latin typeface="Times New Roman" panose="02020603050405020304" pitchFamily="18" charset="0"/>
                <a:cs typeface="Times New Roman" panose="02020603050405020304" pitchFamily="18" charset="0"/>
              </a:rPr>
              <a:t>healthcare</a:t>
            </a:r>
            <a:r>
              <a:rPr lang="en-US" dirty="0"/>
              <a:t> professionals should be trained to treat people equally in order to reduce discrimination and stigmatization. </a:t>
            </a:r>
          </a:p>
          <a:p>
            <a:r>
              <a:rPr lang="en-US" dirty="0"/>
              <a:t>This will encourage more people from minority ethnic groups to seek health services hence reducing mortality rate among minority ethnic groups. </a:t>
            </a:r>
          </a:p>
        </p:txBody>
      </p:sp>
    </p:spTree>
    <p:extLst>
      <p:ext uri="{BB962C8B-B14F-4D97-AF65-F5344CB8AC3E}">
        <p14:creationId xmlns:p14="http://schemas.microsoft.com/office/powerpoint/2010/main" val="2759282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439E-06E5-4D45-9F64-48D2910B0C07}"/>
              </a:ext>
            </a:extLst>
          </p:cNvPr>
          <p:cNvSpPr>
            <a:spLocks noGrp="1"/>
          </p:cNvSpPr>
          <p:nvPr>
            <p:ph type="title"/>
          </p:nvPr>
        </p:nvSpPr>
        <p:spPr/>
        <p:txBody>
          <a:bodyPr/>
          <a:lstStyle/>
          <a:p>
            <a:pPr algn="ctr"/>
            <a:r>
              <a:rPr lang="en-US" dirty="0">
                <a:solidFill>
                  <a:srgbClr val="FF0000"/>
                </a:solidFill>
              </a:rPr>
              <a:t>Conclusion</a:t>
            </a:r>
          </a:p>
        </p:txBody>
      </p:sp>
      <p:sp>
        <p:nvSpPr>
          <p:cNvPr id="3" name="Content Placeholder 2">
            <a:extLst>
              <a:ext uri="{FF2B5EF4-FFF2-40B4-BE49-F238E27FC236}">
                <a16:creationId xmlns:a16="http://schemas.microsoft.com/office/drawing/2014/main" id="{7C1A379C-C819-40A1-B529-A2BFAC358319}"/>
              </a:ext>
            </a:extLst>
          </p:cNvPr>
          <p:cNvSpPr>
            <a:spLocks noGrp="1"/>
          </p:cNvSpPr>
          <p:nvPr>
            <p:ph idx="1"/>
          </p:nvPr>
        </p:nvSpPr>
        <p:spPr/>
        <p:txBody>
          <a:bodyPr/>
          <a:lstStyle/>
          <a:p>
            <a:r>
              <a:rPr lang="en-US" dirty="0"/>
              <a:t>Covid-19 has exposed how the healthcare system is full of inequity, social injustice and health disparities.</a:t>
            </a:r>
          </a:p>
          <a:p>
            <a:r>
              <a:rPr lang="en-US" dirty="0"/>
              <a:t> Those in the minority ethnic groups are more at risk of death from the disease due to factors like their living conditions, low access to healthcare, lack of medical insurance, and distrust of the healthcare system. </a:t>
            </a:r>
          </a:p>
          <a:p>
            <a:r>
              <a:rPr lang="en-US" dirty="0"/>
              <a:t>For equality to be achieved, the government has to ensure that more people have access to insurance by reducing insurance costs; equal distribution of medical facilities around the country; and effort to stop stigmatization and discrimination due to ethnic background.</a:t>
            </a:r>
          </a:p>
        </p:txBody>
      </p:sp>
    </p:spTree>
    <p:extLst>
      <p:ext uri="{BB962C8B-B14F-4D97-AF65-F5344CB8AC3E}">
        <p14:creationId xmlns:p14="http://schemas.microsoft.com/office/powerpoint/2010/main" val="613060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BA493-D1D2-403E-A339-12906741BDBE}"/>
              </a:ext>
            </a:extLst>
          </p:cNvPr>
          <p:cNvSpPr>
            <a:spLocks noGrp="1"/>
          </p:cNvSpPr>
          <p:nvPr>
            <p:ph type="title"/>
          </p:nvPr>
        </p:nvSpPr>
        <p:spPr/>
        <p:txBody>
          <a:bodyPr/>
          <a:lstStyle/>
          <a:p>
            <a:pPr algn="ctr"/>
            <a:r>
              <a:rPr lang="en-US" dirty="0">
                <a:solidFill>
                  <a:srgbClr val="FF0000"/>
                </a:solidFill>
              </a:rPr>
              <a:t>References</a:t>
            </a:r>
          </a:p>
        </p:txBody>
      </p:sp>
      <p:sp>
        <p:nvSpPr>
          <p:cNvPr id="3" name="Content Placeholder 2">
            <a:extLst>
              <a:ext uri="{FF2B5EF4-FFF2-40B4-BE49-F238E27FC236}">
                <a16:creationId xmlns:a16="http://schemas.microsoft.com/office/drawing/2014/main" id="{2DFBDCA8-3514-4D2D-8199-0C6CACA624D9}"/>
              </a:ext>
            </a:extLst>
          </p:cNvPr>
          <p:cNvSpPr>
            <a:spLocks noGrp="1"/>
          </p:cNvSpPr>
          <p:nvPr>
            <p:ph idx="1"/>
          </p:nvPr>
        </p:nvSpPr>
        <p:spPr/>
        <p:txBody>
          <a:bodyPr>
            <a:normAutofit fontScale="77500" lnSpcReduction="20000"/>
          </a:bodyPr>
          <a:lstStyle/>
          <a:p>
            <a:r>
              <a:rPr lang="en-US" dirty="0"/>
              <a:t>Anderson, K. F., &amp; </a:t>
            </a:r>
            <a:r>
              <a:rPr lang="en-US" dirty="0" err="1"/>
              <a:t>Galaskiewicz</a:t>
            </a:r>
            <a:r>
              <a:rPr lang="en-US" dirty="0"/>
              <a:t>, J. (2021). Racial/ethnic residential segregation and urban spatial networks in the United States. In Handbook of Cities and Networks. Edward Elgar Publishing.</a:t>
            </a:r>
          </a:p>
          <a:p>
            <a:r>
              <a:rPr lang="en-US" dirty="0"/>
              <a:t>Bloom, D. E., Khoury, A., &amp; </a:t>
            </a:r>
            <a:r>
              <a:rPr lang="en-US" dirty="0" err="1"/>
              <a:t>Subbaraman</a:t>
            </a:r>
            <a:r>
              <a:rPr lang="en-US" dirty="0"/>
              <a:t>, R. (2018). The promise and peril of universal health care. Science, 361(6404).</a:t>
            </a:r>
          </a:p>
          <a:p>
            <a:r>
              <a:rPr lang="en-US" dirty="0"/>
              <a:t>Cascella, M., </a:t>
            </a:r>
            <a:r>
              <a:rPr lang="en-US" dirty="0" err="1"/>
              <a:t>Rajnik</a:t>
            </a:r>
            <a:r>
              <a:rPr lang="en-US" dirty="0"/>
              <a:t>, M., Aleem, A., </a:t>
            </a:r>
            <a:r>
              <a:rPr lang="en-US" dirty="0" err="1"/>
              <a:t>Dulebohn</a:t>
            </a:r>
            <a:r>
              <a:rPr lang="en-US" dirty="0"/>
              <a:t>, S., &amp; Di Napoli, R. (2021). Features, evaluation, and treatment of coronavirus (COVID-19). </a:t>
            </a:r>
            <a:r>
              <a:rPr lang="en-US" dirty="0" err="1"/>
              <a:t>StatPearls</a:t>
            </a:r>
            <a:r>
              <a:rPr lang="en-US" dirty="0"/>
              <a:t>.</a:t>
            </a:r>
          </a:p>
          <a:p>
            <a:r>
              <a:rPr lang="en-US" dirty="0" err="1"/>
              <a:t>Cirrincione</a:t>
            </a:r>
            <a:r>
              <a:rPr lang="en-US" dirty="0"/>
              <a:t>, L., </a:t>
            </a:r>
            <a:r>
              <a:rPr lang="en-US" dirty="0" err="1"/>
              <a:t>Plescia</a:t>
            </a:r>
            <a:r>
              <a:rPr lang="en-US" dirty="0"/>
              <a:t>, F., </a:t>
            </a:r>
            <a:r>
              <a:rPr lang="en-US" dirty="0" err="1"/>
              <a:t>Ledda</a:t>
            </a:r>
            <a:r>
              <a:rPr lang="en-US" dirty="0"/>
              <a:t>, C., </a:t>
            </a:r>
            <a:r>
              <a:rPr lang="en-US" dirty="0" err="1"/>
              <a:t>Rapisarda</a:t>
            </a:r>
            <a:r>
              <a:rPr lang="en-US" dirty="0"/>
              <a:t>, V., </a:t>
            </a:r>
            <a:r>
              <a:rPr lang="en-US" dirty="0" err="1"/>
              <a:t>Martorana</a:t>
            </a:r>
            <a:r>
              <a:rPr lang="en-US" dirty="0"/>
              <a:t>, D., Moldovan, R. E., ... &amp; Cannizzaro, E. (2020). COVID-19 pandemic: Prevention and protection measures to be adopted at the workplace. Sustainability, 12(9), 3603.</a:t>
            </a:r>
          </a:p>
          <a:p>
            <a:r>
              <a:rPr lang="en-US" dirty="0"/>
              <a:t>Cyranoski, D. (2020). Profile of a killer: the complex biology powering the coronavirus pandemic. Nature, 581(7806), 22-27.</a:t>
            </a:r>
          </a:p>
          <a:p>
            <a:r>
              <a:rPr lang="en-US" dirty="0"/>
              <a:t>Department Of Health. (2020). Hawaii reports first COVID-19 case. DOH. https://health.hawaii.gov/prepare/hawaii-reports-first-covid-19-case/</a:t>
            </a:r>
          </a:p>
          <a:p>
            <a:r>
              <a:rPr lang="en-US" dirty="0"/>
              <a:t>History.com Editors. (2021, February 23). First confirmed case of COVID-19 found in U.S. HISTORY. https://www.history.com/this-day-in-history/first-confirmed-case-of-coronavirus-found-in-us-washington-state</a:t>
            </a:r>
          </a:p>
          <a:p>
            <a:endParaRPr lang="en-US" dirty="0"/>
          </a:p>
        </p:txBody>
      </p:sp>
    </p:spTree>
    <p:extLst>
      <p:ext uri="{BB962C8B-B14F-4D97-AF65-F5344CB8AC3E}">
        <p14:creationId xmlns:p14="http://schemas.microsoft.com/office/powerpoint/2010/main" val="1198329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42B7A-1025-40A1-A23D-500EF3CFB1C9}"/>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7C849F06-FBD2-490D-9FA1-51E6138C944B}"/>
              </a:ext>
            </a:extLst>
          </p:cNvPr>
          <p:cNvSpPr>
            <a:spLocks noGrp="1"/>
          </p:cNvSpPr>
          <p:nvPr>
            <p:ph idx="1"/>
          </p:nvPr>
        </p:nvSpPr>
        <p:spPr/>
        <p:txBody>
          <a:bodyPr>
            <a:normAutofit fontScale="92500" lnSpcReduction="10000"/>
          </a:bodyPr>
          <a:lstStyle/>
          <a:p>
            <a:r>
              <a:rPr lang="en-US" dirty="0"/>
              <a:t>Ige, D. Y. (2018). STATE OF HAWAII. HIGHER EDUCATION, 1, 30.</a:t>
            </a:r>
          </a:p>
          <a:p>
            <a:r>
              <a:rPr lang="en-US" dirty="0" err="1"/>
              <a:t>Klompas</a:t>
            </a:r>
            <a:r>
              <a:rPr lang="en-US" dirty="0"/>
              <a:t>, M., Baker, M. A., &amp; Rhee, C. (2020). Airborne transmission of SARS-CoV-2: theoretical considerations and available evidence. Jama.</a:t>
            </a:r>
          </a:p>
          <a:p>
            <a:r>
              <a:rPr lang="en-US" dirty="0"/>
              <a:t>Lakhani, N. (2021, April 5). Exclusive: indigenous Americans dying from Covid at twice the rate of white Americans. The Guardian. https://www.theguardian.com/us-news/2021/feb/04/native-americans-coronavirus-covid-death-rate</a:t>
            </a:r>
          </a:p>
          <a:p>
            <a:r>
              <a:rPr lang="en-US" dirty="0"/>
              <a:t>Menon, V., &amp; </a:t>
            </a:r>
            <a:r>
              <a:rPr lang="en-US" dirty="0" err="1"/>
              <a:t>Padhy</a:t>
            </a:r>
            <a:r>
              <a:rPr lang="en-US" dirty="0"/>
              <a:t>, S. K. (2020). Ethical dilemmas faced by health care workers during COVID-19 pandemic: issues, implications and suggestions. Asian journal of psychiatry, 51, 102116.</a:t>
            </a:r>
          </a:p>
          <a:p>
            <a:r>
              <a:rPr lang="en-US" dirty="0"/>
              <a:t>Model, S. (2018). The ethnic niche and the structure of opportunity: Immigrants and minorities in New York City. In The" Underclass" Debate (pp. 161-193). Princeton University Press.</a:t>
            </a:r>
          </a:p>
          <a:p>
            <a:endParaRPr lang="en-US" dirty="0"/>
          </a:p>
        </p:txBody>
      </p:sp>
    </p:spTree>
    <p:extLst>
      <p:ext uri="{BB962C8B-B14F-4D97-AF65-F5344CB8AC3E}">
        <p14:creationId xmlns:p14="http://schemas.microsoft.com/office/powerpoint/2010/main" val="2306601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2B2D8-2FBA-4E4B-85C6-5B927BDA56F5}"/>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D8DC2E54-548C-48BE-848C-713D10BF8269}"/>
              </a:ext>
            </a:extLst>
          </p:cNvPr>
          <p:cNvSpPr>
            <a:spLocks noGrp="1"/>
          </p:cNvSpPr>
          <p:nvPr>
            <p:ph idx="1"/>
          </p:nvPr>
        </p:nvSpPr>
        <p:spPr/>
        <p:txBody>
          <a:bodyPr>
            <a:normAutofit fontScale="92500" lnSpcReduction="10000"/>
          </a:bodyPr>
          <a:lstStyle/>
          <a:p>
            <a:r>
              <a:rPr lang="en-US" dirty="0" err="1"/>
              <a:t>Mokuau</a:t>
            </a:r>
            <a:r>
              <a:rPr lang="en-US" dirty="0"/>
              <a:t>, N., DeLeon, P. H., </a:t>
            </a:r>
            <a:r>
              <a:rPr lang="en-US" dirty="0" err="1"/>
              <a:t>Kaholokula</a:t>
            </a:r>
            <a:r>
              <a:rPr lang="en-US" dirty="0"/>
              <a:t>, J. K. A., Soares, S., </a:t>
            </a:r>
            <a:r>
              <a:rPr lang="en-US" dirty="0" err="1"/>
              <a:t>Tsark</a:t>
            </a:r>
            <a:r>
              <a:rPr lang="en-US" dirty="0"/>
              <a:t>, J. U., &amp; </a:t>
            </a:r>
            <a:r>
              <a:rPr lang="en-US" dirty="0" err="1"/>
              <a:t>Haia</a:t>
            </a:r>
            <a:r>
              <a:rPr lang="en-US" dirty="0"/>
              <a:t>, C. (2016). Challenges and promise of health equity for Native Hawaiians. NAM Perspectives.</a:t>
            </a:r>
          </a:p>
          <a:p>
            <a:r>
              <a:rPr lang="en-US" dirty="0"/>
              <a:t>Times, T. N. Y. (2021, July 29). Hawaii Coronavirus Map and Case Count. The New York Times. https://www.nytimes.com/interactive/2021/us/hawaii-covid-cases.html</a:t>
            </a:r>
          </a:p>
          <a:p>
            <a:r>
              <a:rPr lang="en-US" dirty="0"/>
              <a:t>Webster, G. D., Howell, J. L., </a:t>
            </a:r>
            <a:r>
              <a:rPr lang="en-US" dirty="0" err="1"/>
              <a:t>Losee</a:t>
            </a:r>
            <a:r>
              <a:rPr lang="en-US" dirty="0"/>
              <a:t>, J. E., Mahar, E. A., &amp; </a:t>
            </a:r>
            <a:r>
              <a:rPr lang="en-US" dirty="0" err="1"/>
              <a:t>Wongsomboon</a:t>
            </a:r>
            <a:r>
              <a:rPr lang="en-US" dirty="0"/>
              <a:t>, V. (2021). Culture, COVID-19, and collectivism: A paradox of American exceptionalism?. Personality and Individual Differences, 178, 110853.</a:t>
            </a:r>
          </a:p>
          <a:p>
            <a:r>
              <a:rPr lang="en-US" dirty="0"/>
              <a:t>Woolf, S. H. (2017). Progress in achieving health equity requires attention to root causes. Health Affairs, 36(6), 984-991.</a:t>
            </a:r>
          </a:p>
          <a:p>
            <a:r>
              <a:rPr lang="en-US" dirty="0"/>
              <a:t>Yamin, M. (2020). Counting the cost of COVID-19. International Journal of Information Technology, 12(2), 311-317.</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627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CB9E6E-F489-4F4F-8217-37EA71F4FCE8}"/>
              </a:ext>
            </a:extLst>
          </p:cNvPr>
          <p:cNvSpPr txBox="1"/>
          <p:nvPr/>
        </p:nvSpPr>
        <p:spPr>
          <a:xfrm>
            <a:off x="3046912" y="2967335"/>
            <a:ext cx="6093822" cy="2308324"/>
          </a:xfrm>
          <a:prstGeom prst="rect">
            <a:avLst/>
          </a:prstGeom>
          <a:noFill/>
        </p:spPr>
        <p:txBody>
          <a:bodyPr wrap="square">
            <a:spAutoFit/>
          </a:bodyPr>
          <a:lstStyle/>
          <a:p>
            <a:pPr algn="ctr"/>
            <a:r>
              <a:rPr lang="en-US" sz="4800" dirty="0">
                <a:solidFill>
                  <a:srgbClr val="FF0000"/>
                </a:solidFill>
              </a:rPr>
              <a:t>Student’s Name</a:t>
            </a:r>
          </a:p>
          <a:p>
            <a:pPr algn="ctr"/>
            <a:r>
              <a:rPr lang="en-US" sz="4800" dirty="0">
                <a:solidFill>
                  <a:srgbClr val="FF0000"/>
                </a:solidFill>
              </a:rPr>
              <a:t>Institutional Affiliation</a:t>
            </a:r>
          </a:p>
          <a:p>
            <a:pPr algn="ctr"/>
            <a:r>
              <a:rPr lang="en-US" sz="4800" dirty="0">
                <a:solidFill>
                  <a:srgbClr val="FF0000"/>
                </a:solidFill>
                <a:latin typeface="Times New Roman" panose="02020603050405020304" pitchFamily="18" charset="0"/>
                <a:cs typeface="Times New Roman" panose="02020603050405020304" pitchFamily="18" charset="0"/>
              </a:rPr>
              <a:t>Submission</a:t>
            </a:r>
            <a:r>
              <a:rPr lang="en-US" sz="4800" dirty="0">
                <a:solidFill>
                  <a:srgbClr val="FF0000"/>
                </a:solidFill>
              </a:rPr>
              <a:t> Date</a:t>
            </a:r>
          </a:p>
        </p:txBody>
      </p:sp>
    </p:spTree>
    <p:extLst>
      <p:ext uri="{BB962C8B-B14F-4D97-AF65-F5344CB8AC3E}">
        <p14:creationId xmlns:p14="http://schemas.microsoft.com/office/powerpoint/2010/main" val="2078904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68D2A-F24C-4C13-9824-BC2BF0D1F486}"/>
              </a:ext>
            </a:extLst>
          </p:cNvPr>
          <p:cNvSpPr>
            <a:spLocks noGrp="1"/>
          </p:cNvSpPr>
          <p:nvPr>
            <p:ph type="title"/>
          </p:nvPr>
        </p:nvSpPr>
        <p:spPr/>
        <p:txBody>
          <a:bodyPr/>
          <a:lstStyle/>
          <a:p>
            <a:pPr algn="ctr"/>
            <a:r>
              <a:rPr lang="en-US" dirty="0">
                <a:solidFill>
                  <a:srgbClr val="FF0000"/>
                </a:solidFill>
              </a:rPr>
              <a:t>Introduction</a:t>
            </a:r>
          </a:p>
        </p:txBody>
      </p:sp>
      <p:sp>
        <p:nvSpPr>
          <p:cNvPr id="3" name="Content Placeholder 2">
            <a:extLst>
              <a:ext uri="{FF2B5EF4-FFF2-40B4-BE49-F238E27FC236}">
                <a16:creationId xmlns:a16="http://schemas.microsoft.com/office/drawing/2014/main" id="{6F644B99-7649-42F9-B87B-FCE8E3D1A08B}"/>
              </a:ext>
            </a:extLst>
          </p:cNvPr>
          <p:cNvSpPr>
            <a:spLocks noGrp="1"/>
          </p:cNvSpPr>
          <p:nvPr>
            <p:ph idx="1"/>
          </p:nvPr>
        </p:nvSpPr>
        <p:spPr/>
        <p:txBody>
          <a:bodyPr>
            <a:normAutofit fontScale="92500" lnSpcReduction="10000"/>
          </a:bodyPr>
          <a:lstStyle/>
          <a:p>
            <a:r>
              <a:rPr lang="en-US" dirty="0"/>
              <a:t>Since the first diagnosis of the first covid-19 case in Wuhan, the world was shaken by the rate at which the virus spread. </a:t>
            </a:r>
          </a:p>
          <a:p>
            <a:r>
              <a:rPr lang="en-US" dirty="0"/>
              <a:t>The Virus reached the United States in January 2020 with the first case being a resident of Washington State who had travelled back to the country from Wuhan after the virus spread in China (History, 2021). </a:t>
            </a:r>
          </a:p>
          <a:p>
            <a:r>
              <a:rPr lang="en-US" dirty="0"/>
              <a:t>Though everyone is vulnerable to contracting the covid-19 virus, deaths from the virus have been greatly influenced by the inequity in the American </a:t>
            </a:r>
            <a:r>
              <a:rPr lang="en-US" dirty="0">
                <a:latin typeface="Times New Roman" panose="02020603050405020304" pitchFamily="18" charset="0"/>
                <a:cs typeface="Times New Roman" panose="02020603050405020304" pitchFamily="18" charset="0"/>
              </a:rPr>
              <a:t>healthcare</a:t>
            </a:r>
            <a:r>
              <a:rPr lang="en-US" dirty="0"/>
              <a:t> system with Native Americans and blacks recording the highest number of deaths (Lakhani, 2021). </a:t>
            </a:r>
          </a:p>
          <a:p>
            <a:r>
              <a:rPr lang="en-US" dirty="0"/>
              <a:t>Hawaii, though a secluded state, was also adversely affected by covid-19.</a:t>
            </a:r>
          </a:p>
          <a:p>
            <a:r>
              <a:rPr lang="en-US" dirty="0"/>
              <a:t> This uses Hawaii to discuss how covid-19 has affected minority groups in the U.S and ways in which equity in healthcare and social justice can be assured for minority Ethnic groups in the country.</a:t>
            </a:r>
          </a:p>
        </p:txBody>
      </p:sp>
    </p:spTree>
    <p:extLst>
      <p:ext uri="{BB962C8B-B14F-4D97-AF65-F5344CB8AC3E}">
        <p14:creationId xmlns:p14="http://schemas.microsoft.com/office/powerpoint/2010/main" val="3998160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94679-96D6-46FE-A568-C2F553F81055}"/>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History</a:t>
            </a:r>
            <a:r>
              <a:rPr lang="en-US" dirty="0">
                <a:solidFill>
                  <a:srgbClr val="FF0000"/>
                </a:solidFill>
              </a:rPr>
              <a:t> and Content</a:t>
            </a:r>
          </a:p>
        </p:txBody>
      </p:sp>
      <p:sp>
        <p:nvSpPr>
          <p:cNvPr id="3" name="Content Placeholder 2">
            <a:extLst>
              <a:ext uri="{FF2B5EF4-FFF2-40B4-BE49-F238E27FC236}">
                <a16:creationId xmlns:a16="http://schemas.microsoft.com/office/drawing/2014/main" id="{AB9E0408-2770-432B-A5A1-475BA7883C7F}"/>
              </a:ext>
            </a:extLst>
          </p:cNvPr>
          <p:cNvSpPr>
            <a:spLocks noGrp="1"/>
          </p:cNvSpPr>
          <p:nvPr>
            <p:ph idx="1"/>
          </p:nvPr>
        </p:nvSpPr>
        <p:spPr/>
        <p:txBody>
          <a:bodyPr>
            <a:normAutofit lnSpcReduction="10000"/>
          </a:bodyPr>
          <a:lstStyle/>
          <a:p>
            <a:r>
              <a:rPr lang="en-US" dirty="0"/>
              <a:t>Hawaii is a state in the United States with a diverse population consisting of people from various ethnic group and races. </a:t>
            </a:r>
          </a:p>
          <a:p>
            <a:r>
              <a:rPr lang="en-US" dirty="0"/>
              <a:t>According to the United States Census Bureau (2019), Hawaii has an average population of 1.416 million.</a:t>
            </a:r>
          </a:p>
          <a:p>
            <a:r>
              <a:rPr lang="en-US" dirty="0"/>
              <a:t> The first covid-19 </a:t>
            </a:r>
            <a:r>
              <a:rPr lang="en-US" dirty="0">
                <a:latin typeface="Times New Roman" panose="02020603050405020304" pitchFamily="18" charset="0"/>
                <a:cs typeface="Times New Roman" panose="02020603050405020304" pitchFamily="18" charset="0"/>
              </a:rPr>
              <a:t>case</a:t>
            </a:r>
            <a:r>
              <a:rPr lang="en-US" dirty="0"/>
              <a:t> in the state was reported on 6th March 2020 in Oahu (DOH, 2020). As at 27th June 2021, the state had reported a total of 39,392 covid-19 infections with 529 deaths (Times NY, 2021). </a:t>
            </a:r>
          </a:p>
          <a:p>
            <a:r>
              <a:rPr lang="en-US" dirty="0"/>
              <a:t>This means that for every seventy five people who were diagnosed with the covid-19 virus, one died. This is a high death rate from Covid-19 compared to a state like Vermont that reported 24,804 infections and 259 deaths by the same date.</a:t>
            </a:r>
          </a:p>
          <a:p>
            <a:r>
              <a:rPr lang="en-US" dirty="0"/>
              <a:t> Native Hawaiians and pacific Islanders are the most affected Covid-19 as they make u the highest number of infections and death in Hawaii. </a:t>
            </a:r>
          </a:p>
        </p:txBody>
      </p:sp>
    </p:spTree>
    <p:extLst>
      <p:ext uri="{BB962C8B-B14F-4D97-AF65-F5344CB8AC3E}">
        <p14:creationId xmlns:p14="http://schemas.microsoft.com/office/powerpoint/2010/main" val="781676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329A-9A40-4CFD-8387-7BA2F079679D}"/>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Culture</a:t>
            </a:r>
            <a:r>
              <a:rPr lang="en-US" dirty="0">
                <a:solidFill>
                  <a:srgbClr val="FF0000"/>
                </a:solidFill>
              </a:rPr>
              <a:t> and Environment</a:t>
            </a:r>
          </a:p>
        </p:txBody>
      </p:sp>
      <p:sp>
        <p:nvSpPr>
          <p:cNvPr id="3" name="Content Placeholder 2">
            <a:extLst>
              <a:ext uri="{FF2B5EF4-FFF2-40B4-BE49-F238E27FC236}">
                <a16:creationId xmlns:a16="http://schemas.microsoft.com/office/drawing/2014/main" id="{2283001A-0089-4E29-BFEF-8892EF031068}"/>
              </a:ext>
            </a:extLst>
          </p:cNvPr>
          <p:cNvSpPr>
            <a:spLocks noGrp="1"/>
          </p:cNvSpPr>
          <p:nvPr>
            <p:ph idx="1"/>
          </p:nvPr>
        </p:nvSpPr>
        <p:spPr/>
        <p:txBody>
          <a:bodyPr>
            <a:normAutofit fontScale="85000" lnSpcReduction="10000"/>
          </a:bodyPr>
          <a:lstStyle/>
          <a:p>
            <a:r>
              <a:rPr lang="en-US" dirty="0"/>
              <a:t>The Hawaiian culture may be one of the causes of rapid covid-19 spread in the region. </a:t>
            </a:r>
          </a:p>
          <a:p>
            <a:r>
              <a:rPr lang="en-US" dirty="0"/>
              <a:t>For instance </a:t>
            </a:r>
            <a:r>
              <a:rPr lang="en-US" dirty="0" err="1"/>
              <a:t>honi</a:t>
            </a:r>
            <a:r>
              <a:rPr lang="en-US" dirty="0"/>
              <a:t> </a:t>
            </a:r>
            <a:r>
              <a:rPr lang="en-US" dirty="0" err="1"/>
              <a:t>ihu</a:t>
            </a:r>
            <a:r>
              <a:rPr lang="en-US" dirty="0"/>
              <a:t> (nose-touching) among native Hawaiians as a form of greeting goes against the social distancing requirement to prevent Covid-19 (Webster et al., 2021). </a:t>
            </a:r>
          </a:p>
          <a:p>
            <a:r>
              <a:rPr lang="en-US" dirty="0"/>
              <a:t>The </a:t>
            </a:r>
            <a:r>
              <a:rPr lang="en-US" dirty="0" err="1"/>
              <a:t>honi</a:t>
            </a:r>
            <a:r>
              <a:rPr lang="en-US" dirty="0"/>
              <a:t> </a:t>
            </a:r>
            <a:r>
              <a:rPr lang="en-US" dirty="0" err="1"/>
              <a:t>ihu</a:t>
            </a:r>
            <a:r>
              <a:rPr lang="en-US" dirty="0"/>
              <a:t> may also involve hugs and kisses even among strangers. </a:t>
            </a:r>
          </a:p>
          <a:p>
            <a:r>
              <a:rPr lang="en-US" dirty="0"/>
              <a:t>As the people exchange their breath during greetings and have close contact during hugs and kisses, the chances of spreading Covid-19 from nose to nose increases. </a:t>
            </a:r>
          </a:p>
          <a:p>
            <a:r>
              <a:rPr lang="en-US" dirty="0"/>
              <a:t>Hawaiian culture </a:t>
            </a:r>
            <a:r>
              <a:rPr lang="en-US" dirty="0">
                <a:latin typeface="Times New Roman" panose="02020603050405020304" pitchFamily="18" charset="0"/>
                <a:cs typeface="Times New Roman" panose="02020603050405020304" pitchFamily="18" charset="0"/>
              </a:rPr>
              <a:t>is</a:t>
            </a:r>
            <a:r>
              <a:rPr lang="en-US" dirty="0"/>
              <a:t> also characterized by gatherings whereby people eat together, celebrate and share gifts.</a:t>
            </a:r>
          </a:p>
          <a:p>
            <a:r>
              <a:rPr lang="en-US" dirty="0"/>
              <a:t> These congregations can be a hub for the covid-19 virus as there is no way of knowing whether one or more people in the congregation have contracted covid-19.</a:t>
            </a:r>
          </a:p>
          <a:p>
            <a:r>
              <a:rPr lang="en-US" dirty="0"/>
              <a:t> As the celebrations continue, the risk of contracting covid-19 increases among the participants and the people they come into physical contact with. </a:t>
            </a:r>
          </a:p>
          <a:p>
            <a:r>
              <a:rPr lang="en-US" dirty="0"/>
              <a:t>The Hawaiian environment which is semi-tropical may be helpful in limiting the Covid-19 spread as the virus does not thrive well in hot temperatures.</a:t>
            </a:r>
          </a:p>
        </p:txBody>
      </p:sp>
    </p:spTree>
    <p:extLst>
      <p:ext uri="{BB962C8B-B14F-4D97-AF65-F5344CB8AC3E}">
        <p14:creationId xmlns:p14="http://schemas.microsoft.com/office/powerpoint/2010/main" val="280612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02ACB-F019-42CE-A535-D2CDC8AF674A}"/>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Health</a:t>
            </a:r>
            <a:r>
              <a:rPr lang="en-US" dirty="0">
                <a:solidFill>
                  <a:srgbClr val="FF0000"/>
                </a:solidFill>
              </a:rPr>
              <a:t> Disparities</a:t>
            </a:r>
          </a:p>
        </p:txBody>
      </p:sp>
      <p:sp>
        <p:nvSpPr>
          <p:cNvPr id="3" name="Content Placeholder 2">
            <a:extLst>
              <a:ext uri="{FF2B5EF4-FFF2-40B4-BE49-F238E27FC236}">
                <a16:creationId xmlns:a16="http://schemas.microsoft.com/office/drawing/2014/main" id="{BC80661C-AE3A-4AA1-897B-EA2DD33D3471}"/>
              </a:ext>
            </a:extLst>
          </p:cNvPr>
          <p:cNvSpPr>
            <a:spLocks noGrp="1"/>
          </p:cNvSpPr>
          <p:nvPr>
            <p:ph idx="1"/>
          </p:nvPr>
        </p:nvSpPr>
        <p:spPr/>
        <p:txBody>
          <a:bodyPr>
            <a:normAutofit fontScale="92500" lnSpcReduction="20000"/>
          </a:bodyPr>
          <a:lstStyle/>
          <a:p>
            <a:r>
              <a:rPr lang="en-US" dirty="0"/>
              <a:t>Native Hawaiians suffer from various underlying health conditions like heart disease, stroke, diabetes and cancers (</a:t>
            </a:r>
            <a:r>
              <a:rPr lang="en-US" dirty="0" err="1"/>
              <a:t>Mokuau</a:t>
            </a:r>
            <a:r>
              <a:rPr lang="en-US" dirty="0"/>
              <a:t>, 2016). </a:t>
            </a:r>
          </a:p>
          <a:p>
            <a:r>
              <a:rPr lang="en-US" dirty="0"/>
              <a:t>This means that the Native Hawaiians have a higher mortality rate and a shorter life expectancy compared to the rest of the population. The health disparities in Hawaii are mainly fueled by socioeconomic factors.</a:t>
            </a:r>
          </a:p>
          <a:p>
            <a:r>
              <a:rPr lang="en-US" dirty="0"/>
              <a:t> The Native Hawaiians are characterized by high unemployment rates, poverty, congested living conditions, and illiteracy (</a:t>
            </a:r>
            <a:r>
              <a:rPr lang="en-US" dirty="0" err="1"/>
              <a:t>Mokuau</a:t>
            </a:r>
            <a:r>
              <a:rPr lang="en-US" dirty="0"/>
              <a:t>, 2016). </a:t>
            </a:r>
          </a:p>
          <a:p>
            <a:r>
              <a:rPr lang="en-US" dirty="0"/>
              <a:t>These </a:t>
            </a:r>
            <a:r>
              <a:rPr lang="en-US" dirty="0">
                <a:latin typeface="Times New Roman" panose="02020603050405020304" pitchFamily="18" charset="0"/>
                <a:cs typeface="Times New Roman" panose="02020603050405020304" pitchFamily="18" charset="0"/>
              </a:rPr>
              <a:t>characteristics</a:t>
            </a:r>
            <a:r>
              <a:rPr lang="en-US" dirty="0"/>
              <a:t> make it less likely for the Naïve Hawaiians to seek medical attention as affordability is also an issue. </a:t>
            </a:r>
          </a:p>
          <a:p>
            <a:r>
              <a:rPr lang="en-US" dirty="0"/>
              <a:t>The underlying medical conditions make it more difficult for the Native Hawaiians to survive covid-19 attacks as the infection is worsened when in contact with other diseases like cardiovascular infections which are common among Native Hawaiians. </a:t>
            </a:r>
          </a:p>
          <a:p>
            <a:r>
              <a:rPr lang="en-US" dirty="0"/>
              <a:t>Therefore, those who have more education, higher employment rates and less underlying medical conditions in Hawaii are more likely to access proper treatment and survive a covid-19 infection.</a:t>
            </a:r>
          </a:p>
        </p:txBody>
      </p:sp>
    </p:spTree>
    <p:extLst>
      <p:ext uri="{BB962C8B-B14F-4D97-AF65-F5344CB8AC3E}">
        <p14:creationId xmlns:p14="http://schemas.microsoft.com/office/powerpoint/2010/main" val="1148834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C434C-BCA2-40E1-96A6-912E1A7068A0}"/>
              </a:ext>
            </a:extLst>
          </p:cNvPr>
          <p:cNvSpPr>
            <a:spLocks noGrp="1"/>
          </p:cNvSpPr>
          <p:nvPr>
            <p:ph type="title"/>
          </p:nvPr>
        </p:nvSpPr>
        <p:spPr/>
        <p:txBody>
          <a:bodyPr/>
          <a:lstStyle/>
          <a:p>
            <a:pPr algn="ctr"/>
            <a:r>
              <a:rPr lang="en-US" dirty="0">
                <a:solidFill>
                  <a:srgbClr val="FF0000"/>
                </a:solidFill>
              </a:rPr>
              <a:t>Leadership </a:t>
            </a:r>
            <a:r>
              <a:rPr lang="en-US" dirty="0">
                <a:solidFill>
                  <a:srgbClr val="FF0000"/>
                </a:solidFill>
                <a:latin typeface="Times New Roman" panose="02020603050405020304" pitchFamily="18" charset="0"/>
                <a:cs typeface="Times New Roman" panose="02020603050405020304" pitchFamily="18" charset="0"/>
              </a:rPr>
              <a:t>and</a:t>
            </a:r>
            <a:r>
              <a:rPr lang="en-US" dirty="0">
                <a:solidFill>
                  <a:srgbClr val="FF0000"/>
                </a:solidFill>
              </a:rPr>
              <a:t> Skill Development</a:t>
            </a:r>
          </a:p>
        </p:txBody>
      </p:sp>
      <p:sp>
        <p:nvSpPr>
          <p:cNvPr id="3" name="Content Placeholder 2">
            <a:extLst>
              <a:ext uri="{FF2B5EF4-FFF2-40B4-BE49-F238E27FC236}">
                <a16:creationId xmlns:a16="http://schemas.microsoft.com/office/drawing/2014/main" id="{4C446942-92EB-4E0E-A140-FD15817AC3AD}"/>
              </a:ext>
            </a:extLst>
          </p:cNvPr>
          <p:cNvSpPr>
            <a:spLocks noGrp="1"/>
          </p:cNvSpPr>
          <p:nvPr>
            <p:ph idx="1"/>
          </p:nvPr>
        </p:nvSpPr>
        <p:spPr/>
        <p:txBody>
          <a:bodyPr/>
          <a:lstStyle/>
          <a:p>
            <a:r>
              <a:rPr lang="en-US" dirty="0"/>
              <a:t>David Ige, the governor of Hawaii, is focused on reducing the illiteracy levels in the state especially among the native Hawaiians. </a:t>
            </a:r>
          </a:p>
          <a:p>
            <a:r>
              <a:rPr lang="en-US" dirty="0"/>
              <a:t>Through offering various training on digital skills, more Hawaiians can get access to jobs both online and offline to help them raise their living standards and recover from the effects of Covid-19 (Ige, 2018).</a:t>
            </a:r>
          </a:p>
          <a:p>
            <a:r>
              <a:rPr lang="en-US" dirty="0"/>
              <a:t> The state is also engaged in training employees on safety measure during Covid-19 to reduce the spread of the virus. </a:t>
            </a:r>
          </a:p>
          <a:p>
            <a:r>
              <a:rPr lang="en-US" dirty="0"/>
              <a:t>Schools are also mandated to provide safety training to the students as well as equip them with up-to-date information of covid-19.</a:t>
            </a:r>
          </a:p>
        </p:txBody>
      </p:sp>
    </p:spTree>
    <p:extLst>
      <p:ext uri="{BB962C8B-B14F-4D97-AF65-F5344CB8AC3E}">
        <p14:creationId xmlns:p14="http://schemas.microsoft.com/office/powerpoint/2010/main" val="3263738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FDCD1-70E9-4D7D-B7D4-EDA81BB91689}"/>
              </a:ext>
            </a:extLst>
          </p:cNvPr>
          <p:cNvSpPr>
            <a:spLocks noGrp="1"/>
          </p:cNvSpPr>
          <p:nvPr>
            <p:ph type="title"/>
          </p:nvPr>
        </p:nvSpPr>
        <p:spPr/>
        <p:txBody>
          <a:bodyPr/>
          <a:lstStyle/>
          <a:p>
            <a:pPr algn="ctr"/>
            <a:r>
              <a:rPr lang="en-US" dirty="0">
                <a:solidFill>
                  <a:srgbClr val="FF0000"/>
                </a:solidFill>
              </a:rPr>
              <a:t>Covid-19 among Minority Ethnic Groups</a:t>
            </a:r>
          </a:p>
        </p:txBody>
      </p:sp>
      <p:sp>
        <p:nvSpPr>
          <p:cNvPr id="3" name="Content Placeholder 2">
            <a:extLst>
              <a:ext uri="{FF2B5EF4-FFF2-40B4-BE49-F238E27FC236}">
                <a16:creationId xmlns:a16="http://schemas.microsoft.com/office/drawing/2014/main" id="{A91E54AF-4A00-44B6-B20A-8E6613901504}"/>
              </a:ext>
            </a:extLst>
          </p:cNvPr>
          <p:cNvSpPr>
            <a:spLocks noGrp="1"/>
          </p:cNvSpPr>
          <p:nvPr>
            <p:ph idx="1"/>
          </p:nvPr>
        </p:nvSpPr>
        <p:spPr/>
        <p:txBody>
          <a:bodyPr/>
          <a:lstStyle/>
          <a:p>
            <a:r>
              <a:rPr lang="en-US" dirty="0"/>
              <a:t>Native Americans and Black Americans have been most affected by the covid-19 virus. </a:t>
            </a:r>
          </a:p>
          <a:p>
            <a:r>
              <a:rPr lang="en-US" dirty="0"/>
              <a:t>Since the start of the covid-19 pandemic, there has been one death in every 475 Native Americans; one death in every 675 Black Americans, and one death in every 825 white Americans (Lakhani, 2021). </a:t>
            </a:r>
          </a:p>
          <a:p>
            <a:r>
              <a:rPr lang="en-US" dirty="0"/>
              <a:t>This shows that Native Americans and Black Americans are more likely to die from Covid-19 than white Americans.</a:t>
            </a:r>
          </a:p>
          <a:p>
            <a:r>
              <a:rPr lang="en-US" dirty="0"/>
              <a:t> Some facts on covid-19 make it more likely to spread among minority groups than the majority.</a:t>
            </a:r>
          </a:p>
        </p:txBody>
      </p:sp>
    </p:spTree>
    <p:extLst>
      <p:ext uri="{BB962C8B-B14F-4D97-AF65-F5344CB8AC3E}">
        <p14:creationId xmlns:p14="http://schemas.microsoft.com/office/powerpoint/2010/main" val="554614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6FAB2-5056-45AE-B350-C073DDD77476}"/>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Cont</a:t>
            </a:r>
            <a:r>
              <a:rPr lang="en-US" dirty="0">
                <a:solidFill>
                  <a:srgbClr val="FF0000"/>
                </a:solidFill>
              </a:rPr>
              <a:t>..</a:t>
            </a:r>
          </a:p>
        </p:txBody>
      </p:sp>
      <p:sp>
        <p:nvSpPr>
          <p:cNvPr id="3" name="Content Placeholder 2">
            <a:extLst>
              <a:ext uri="{FF2B5EF4-FFF2-40B4-BE49-F238E27FC236}">
                <a16:creationId xmlns:a16="http://schemas.microsoft.com/office/drawing/2014/main" id="{945EAB59-0019-443A-8CD6-604EC6D7F65D}"/>
              </a:ext>
            </a:extLst>
          </p:cNvPr>
          <p:cNvSpPr>
            <a:spLocks noGrp="1"/>
          </p:cNvSpPr>
          <p:nvPr>
            <p:ph idx="1"/>
          </p:nvPr>
        </p:nvSpPr>
        <p:spPr/>
        <p:txBody>
          <a:bodyPr>
            <a:normAutofit fontScale="85000" lnSpcReduction="10000"/>
          </a:bodyPr>
          <a:lstStyle/>
          <a:p>
            <a:r>
              <a:rPr lang="en-US" dirty="0"/>
              <a:t>Covid-19 is highly contagious. Once a person is infected, he can spread the virus even before the symptoms start to show (Cyranoski, 2020). Most minority groups live in highly populated neighborhoods where houses are close to each other. This means that a single infected person may infect an entire neighborhood without their knowledge. Most of the infected persons are unlikely seek medical attention; leading to severe illness or death.</a:t>
            </a:r>
          </a:p>
          <a:p>
            <a:r>
              <a:rPr lang="en-US" dirty="0"/>
              <a:t>Severe covid-19 is </a:t>
            </a:r>
            <a:r>
              <a:rPr lang="en-US" dirty="0">
                <a:latin typeface="Times New Roman" panose="02020603050405020304" pitchFamily="18" charset="0"/>
                <a:cs typeface="Times New Roman" panose="02020603050405020304" pitchFamily="18" charset="0"/>
              </a:rPr>
              <a:t>expensive</a:t>
            </a:r>
            <a:r>
              <a:rPr lang="en-US" dirty="0"/>
              <a:t> to treat. A severely ill patient may need oxygen to help in their breathing. The cost of treatment of covid-19 varies according to age with patients without health insurance incurring the most expenditure. For patients without insurance, the average cost for ages 21-49 years is $51,389 and $78,569 for those between ages 41-60 years (Yamin, 2020). This cost is rather high for most people in the minority ethnic groups.</a:t>
            </a:r>
          </a:p>
          <a:p>
            <a:r>
              <a:rPr lang="en-US" dirty="0"/>
              <a:t>Covid-19 comes in different variants which have different severity. These include Alpha (B.1.1.7) variant, Beta (B.1.351) variant, Gamma(P.1) variant, and the Delta (B.1.617.2) variant (Cascella et al., 2021). The number of deaths from an infection will depend on the severity of the disease caused by a particular variant. Though one variant may cause mild disease, another may cause severe infection and ultimate death (Cascella et al., 2021).</a:t>
            </a:r>
          </a:p>
          <a:p>
            <a:endParaRPr lang="en-US" dirty="0"/>
          </a:p>
        </p:txBody>
      </p:sp>
    </p:spTree>
    <p:extLst>
      <p:ext uri="{BB962C8B-B14F-4D97-AF65-F5344CB8AC3E}">
        <p14:creationId xmlns:p14="http://schemas.microsoft.com/office/powerpoint/2010/main" val="388998618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68</TotalTime>
  <Words>4727</Words>
  <Application>Microsoft Office PowerPoint</Application>
  <PresentationFormat>Widescreen</PresentationFormat>
  <Paragraphs>143</Paragraphs>
  <Slides>19</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Times New Roman</vt:lpstr>
      <vt:lpstr>Trebuchet MS</vt:lpstr>
      <vt:lpstr>Wingdings 3</vt:lpstr>
      <vt:lpstr>Facet</vt:lpstr>
      <vt:lpstr>PowerPoint Presentation</vt:lpstr>
      <vt:lpstr>PowerPoint Presentation</vt:lpstr>
      <vt:lpstr>Introduction</vt:lpstr>
      <vt:lpstr>History and Content</vt:lpstr>
      <vt:lpstr>Culture and Environment</vt:lpstr>
      <vt:lpstr>Health Disparities</vt:lpstr>
      <vt:lpstr>Leadership and Skill Development</vt:lpstr>
      <vt:lpstr>Covid-19 among Minority Ethnic Groups</vt:lpstr>
      <vt:lpstr>Cont..</vt:lpstr>
      <vt:lpstr>Cont..</vt:lpstr>
      <vt:lpstr>Factors that Influence Racial and Ethnic Minority group Health</vt:lpstr>
      <vt:lpstr>Living Conditions Promoting Spread of Covid-19</vt:lpstr>
      <vt:lpstr>Work Circumstances</vt:lpstr>
      <vt:lpstr>Lower Access to Care</vt:lpstr>
      <vt:lpstr>Proposed Solutions to Address Inequity and Health Disparities during Emergencies</vt:lpstr>
      <vt:lpstr>Conclusion</vt:lpstr>
      <vt:lpstr>References</vt:lpstr>
      <vt:lpstr>Cont..</vt:lpstr>
      <vt:lpstr>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6</cp:revision>
  <dcterms:created xsi:type="dcterms:W3CDTF">2021-07-29T04:47:31Z</dcterms:created>
  <dcterms:modified xsi:type="dcterms:W3CDTF">2021-07-29T05:56:01Z</dcterms:modified>
</cp:coreProperties>
</file>